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bookmarkIdSeed="21">
  <p:sldMasterIdLst>
    <p:sldMasterId id="2147483648" r:id="rId1"/>
  </p:sldMasterIdLst>
  <p:notesMasterIdLst>
    <p:notesMasterId r:id="rId3"/>
  </p:notesMasterIdLst>
  <p:handoutMasterIdLst>
    <p:handoutMasterId r:id="rId4"/>
  </p:handoutMasterIdLst>
  <p:sldIdLst>
    <p:sldId id="258" r:id="rId2"/>
  </p:sldIdLst>
  <p:sldSz cx="29260800" cy="36576000"/>
  <p:notesSz cx="7010400" cy="9296400"/>
  <p:defaultTextStyle>
    <a:defPPr>
      <a:defRPr lang="en-US"/>
    </a:defPPr>
    <a:lvl1pPr algn="ctr" rtl="0" fontAlgn="base">
      <a:spcBef>
        <a:spcPct val="0"/>
      </a:spcBef>
      <a:spcAft>
        <a:spcPct val="0"/>
      </a:spcAft>
      <a:defRPr sz="5580" b="1" i="1" kern="1200">
        <a:solidFill>
          <a:srgbClr val="165192"/>
        </a:solidFill>
        <a:latin typeface="Arial Narrow" pitchFamily="34" charset="0"/>
        <a:ea typeface="+mn-ea"/>
        <a:cs typeface="+mn-cs"/>
      </a:defRPr>
    </a:lvl1pPr>
    <a:lvl2pPr marL="470239" algn="ctr" rtl="0" fontAlgn="base">
      <a:spcBef>
        <a:spcPct val="0"/>
      </a:spcBef>
      <a:spcAft>
        <a:spcPct val="0"/>
      </a:spcAft>
      <a:defRPr sz="5580" b="1" i="1" kern="1200">
        <a:solidFill>
          <a:srgbClr val="165192"/>
        </a:solidFill>
        <a:latin typeface="Arial Narrow" pitchFamily="34" charset="0"/>
        <a:ea typeface="+mn-ea"/>
        <a:cs typeface="+mn-cs"/>
      </a:defRPr>
    </a:lvl2pPr>
    <a:lvl3pPr marL="940478" algn="ctr" rtl="0" fontAlgn="base">
      <a:spcBef>
        <a:spcPct val="0"/>
      </a:spcBef>
      <a:spcAft>
        <a:spcPct val="0"/>
      </a:spcAft>
      <a:defRPr sz="5580" b="1" i="1" kern="1200">
        <a:solidFill>
          <a:srgbClr val="165192"/>
        </a:solidFill>
        <a:latin typeface="Arial Narrow" pitchFamily="34" charset="0"/>
        <a:ea typeface="+mn-ea"/>
        <a:cs typeface="+mn-cs"/>
      </a:defRPr>
    </a:lvl3pPr>
    <a:lvl4pPr marL="1410718" algn="ctr" rtl="0" fontAlgn="base">
      <a:spcBef>
        <a:spcPct val="0"/>
      </a:spcBef>
      <a:spcAft>
        <a:spcPct val="0"/>
      </a:spcAft>
      <a:defRPr sz="5580" b="1" i="1" kern="1200">
        <a:solidFill>
          <a:srgbClr val="165192"/>
        </a:solidFill>
        <a:latin typeface="Arial Narrow" pitchFamily="34" charset="0"/>
        <a:ea typeface="+mn-ea"/>
        <a:cs typeface="+mn-cs"/>
      </a:defRPr>
    </a:lvl4pPr>
    <a:lvl5pPr marL="1880958" algn="ctr" rtl="0" fontAlgn="base">
      <a:spcBef>
        <a:spcPct val="0"/>
      </a:spcBef>
      <a:spcAft>
        <a:spcPct val="0"/>
      </a:spcAft>
      <a:defRPr sz="5580" b="1" i="1" kern="1200">
        <a:solidFill>
          <a:srgbClr val="165192"/>
        </a:solidFill>
        <a:latin typeface="Arial Narrow" pitchFamily="34" charset="0"/>
        <a:ea typeface="+mn-ea"/>
        <a:cs typeface="+mn-cs"/>
      </a:defRPr>
    </a:lvl5pPr>
    <a:lvl6pPr marL="2351197" algn="l" defTabSz="940478" rtl="0" eaLnBrk="1" latinLnBrk="0" hangingPunct="1">
      <a:defRPr sz="5580" b="1" i="1" kern="1200">
        <a:solidFill>
          <a:srgbClr val="165192"/>
        </a:solidFill>
        <a:latin typeface="Arial Narrow" pitchFamily="34" charset="0"/>
        <a:ea typeface="+mn-ea"/>
        <a:cs typeface="+mn-cs"/>
      </a:defRPr>
    </a:lvl6pPr>
    <a:lvl7pPr marL="2821436" algn="l" defTabSz="940478" rtl="0" eaLnBrk="1" latinLnBrk="0" hangingPunct="1">
      <a:defRPr sz="5580" b="1" i="1" kern="1200">
        <a:solidFill>
          <a:srgbClr val="165192"/>
        </a:solidFill>
        <a:latin typeface="Arial Narrow" pitchFamily="34" charset="0"/>
        <a:ea typeface="+mn-ea"/>
        <a:cs typeface="+mn-cs"/>
      </a:defRPr>
    </a:lvl7pPr>
    <a:lvl8pPr marL="3291675" algn="l" defTabSz="940478" rtl="0" eaLnBrk="1" latinLnBrk="0" hangingPunct="1">
      <a:defRPr sz="5580" b="1" i="1" kern="1200">
        <a:solidFill>
          <a:srgbClr val="165192"/>
        </a:solidFill>
        <a:latin typeface="Arial Narrow" pitchFamily="34" charset="0"/>
        <a:ea typeface="+mn-ea"/>
        <a:cs typeface="+mn-cs"/>
      </a:defRPr>
    </a:lvl8pPr>
    <a:lvl9pPr marL="3761915" algn="l" defTabSz="940478" rtl="0" eaLnBrk="1" latinLnBrk="0" hangingPunct="1">
      <a:defRPr sz="5580" b="1" i="1" kern="1200">
        <a:solidFill>
          <a:srgbClr val="165192"/>
        </a:solidFill>
        <a:latin typeface="Arial Narrow" pitchFamily="34" charset="0"/>
        <a:ea typeface="+mn-ea"/>
        <a:cs typeface="+mn-cs"/>
      </a:defRPr>
    </a:lvl9pPr>
  </p:defaultTextStyle>
  <p:extLst>
    <p:ext uri="{EFAFB233-063F-42B5-8137-9DF3F51BA10A}">
      <p15:sldGuideLst xmlns:p15="http://schemas.microsoft.com/office/powerpoint/2012/main">
        <p15:guide id="1" orient="horz" pos="6629" userDrawn="1">
          <p15:clr>
            <a:srgbClr val="A4A3A4"/>
          </p15:clr>
        </p15:guide>
        <p15:guide id="2" orient="horz" pos="18021" userDrawn="1">
          <p15:clr>
            <a:srgbClr val="A4A3A4"/>
          </p15:clr>
        </p15:guide>
        <p15:guide id="3" orient="horz" pos="8969" userDrawn="1">
          <p15:clr>
            <a:srgbClr val="A4A3A4"/>
          </p15:clr>
        </p15:guide>
        <p15:guide id="4" pos="15988" userDrawn="1">
          <p15:clr>
            <a:srgbClr val="A4A3A4"/>
          </p15:clr>
        </p15:guide>
        <p15:guide id="5" pos="2463"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366"/>
    <a:srgbClr val="557565"/>
    <a:srgbClr val="008080"/>
    <a:srgbClr val="FFFF00"/>
    <a:srgbClr val="577565"/>
    <a:srgbClr val="5CFF73"/>
    <a:srgbClr val="9CC7FF"/>
    <a:srgbClr val="FA99FF"/>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06" autoAdjust="0"/>
    <p:restoredTop sz="96437" autoAdjust="0"/>
  </p:normalViewPr>
  <p:slideViewPr>
    <p:cSldViewPr snapToGrid="0">
      <p:cViewPr>
        <p:scale>
          <a:sx n="50" d="100"/>
          <a:sy n="50" d="100"/>
        </p:scale>
        <p:origin x="474" y="-5274"/>
      </p:cViewPr>
      <p:guideLst>
        <p:guide orient="horz" pos="6629"/>
        <p:guide orient="horz" pos="18021"/>
        <p:guide orient="horz" pos="8969"/>
        <p:guide pos="15988"/>
        <p:guide pos="246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5" d="100"/>
        <a:sy n="125" d="100"/>
      </p:scale>
      <p:origin x="0" y="2310"/>
    </p:cViewPr>
  </p:sorterViewPr>
  <p:notesViewPr>
    <p:cSldViewPr snapToGrid="0">
      <p:cViewPr varScale="1">
        <p:scale>
          <a:sx n="87" d="100"/>
          <a:sy n="87" d="100"/>
        </p:scale>
        <p:origin x="3804"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3037840" cy="464820"/>
          </a:xfrm>
          <a:prstGeom prst="rect">
            <a:avLst/>
          </a:prstGeom>
          <a:noFill/>
          <a:ln w="9525">
            <a:noFill/>
            <a:miter lim="800000"/>
            <a:headEnd/>
            <a:tailEnd/>
          </a:ln>
          <a:effectLst/>
        </p:spPr>
        <p:txBody>
          <a:bodyPr vert="horz" wrap="square" lIns="93127" tIns="46563" rIns="93127" bIns="46563" numCol="1" anchor="t" anchorCtr="0" compatLnSpc="1">
            <a:prstTxWarp prst="textNoShape">
              <a:avLst/>
            </a:prstTxWarp>
          </a:bodyPr>
          <a:lstStyle>
            <a:lvl1pPr algn="l" eaLnBrk="0" hangingPunct="0">
              <a:defRPr sz="1200" b="0" i="0">
                <a:solidFill>
                  <a:schemeClr val="tx1"/>
                </a:solidFill>
                <a:latin typeface="Times" charset="0"/>
              </a:defRPr>
            </a:lvl1pPr>
          </a:lstStyle>
          <a:p>
            <a:endParaRPr lang="en-US"/>
          </a:p>
        </p:txBody>
      </p:sp>
      <p:sp>
        <p:nvSpPr>
          <p:cNvPr id="9219" name="Rectangle 3"/>
          <p:cNvSpPr>
            <a:spLocks noGrp="1" noChangeArrowheads="1"/>
          </p:cNvSpPr>
          <p:nvPr>
            <p:ph type="dt" sz="quarter" idx="1"/>
          </p:nvPr>
        </p:nvSpPr>
        <p:spPr bwMode="auto">
          <a:xfrm>
            <a:off x="3970938" y="0"/>
            <a:ext cx="3037840" cy="464820"/>
          </a:xfrm>
          <a:prstGeom prst="rect">
            <a:avLst/>
          </a:prstGeom>
          <a:noFill/>
          <a:ln w="9525">
            <a:noFill/>
            <a:miter lim="800000"/>
            <a:headEnd/>
            <a:tailEnd/>
          </a:ln>
          <a:effectLst/>
        </p:spPr>
        <p:txBody>
          <a:bodyPr vert="horz" wrap="square" lIns="93127" tIns="46563" rIns="93127" bIns="46563" numCol="1" anchor="t" anchorCtr="0" compatLnSpc="1">
            <a:prstTxWarp prst="textNoShape">
              <a:avLst/>
            </a:prstTxWarp>
          </a:bodyPr>
          <a:lstStyle>
            <a:lvl1pPr algn="r" eaLnBrk="0" hangingPunct="0">
              <a:defRPr sz="1200" b="0" i="0">
                <a:solidFill>
                  <a:schemeClr val="tx1"/>
                </a:solidFill>
                <a:latin typeface="Times" charset="0"/>
              </a:defRPr>
            </a:lvl1pPr>
          </a:lstStyle>
          <a:p>
            <a:endParaRPr lang="en-US"/>
          </a:p>
        </p:txBody>
      </p:sp>
      <p:sp>
        <p:nvSpPr>
          <p:cNvPr id="9220" name="Rectangle 4"/>
          <p:cNvSpPr>
            <a:spLocks noGrp="1" noChangeArrowheads="1"/>
          </p:cNvSpPr>
          <p:nvPr>
            <p:ph type="ftr" sz="quarter" idx="2"/>
          </p:nvPr>
        </p:nvSpPr>
        <p:spPr bwMode="auto">
          <a:xfrm>
            <a:off x="0" y="8829967"/>
            <a:ext cx="3037840" cy="464820"/>
          </a:xfrm>
          <a:prstGeom prst="rect">
            <a:avLst/>
          </a:prstGeom>
          <a:noFill/>
          <a:ln w="9525">
            <a:noFill/>
            <a:miter lim="800000"/>
            <a:headEnd/>
            <a:tailEnd/>
          </a:ln>
          <a:effectLst/>
        </p:spPr>
        <p:txBody>
          <a:bodyPr vert="horz" wrap="square" lIns="93127" tIns="46563" rIns="93127" bIns="46563" numCol="1" anchor="b" anchorCtr="0" compatLnSpc="1">
            <a:prstTxWarp prst="textNoShape">
              <a:avLst/>
            </a:prstTxWarp>
          </a:bodyPr>
          <a:lstStyle>
            <a:lvl1pPr algn="l" eaLnBrk="0" hangingPunct="0">
              <a:defRPr sz="1200" b="0" i="0">
                <a:solidFill>
                  <a:schemeClr val="tx1"/>
                </a:solidFill>
                <a:latin typeface="Times" charset="0"/>
              </a:defRPr>
            </a:lvl1pPr>
          </a:lstStyle>
          <a:p>
            <a:endParaRPr lang="en-US"/>
          </a:p>
        </p:txBody>
      </p:sp>
      <p:sp>
        <p:nvSpPr>
          <p:cNvPr id="9221" name="Rectangle 5"/>
          <p:cNvSpPr>
            <a:spLocks noGrp="1" noChangeArrowheads="1"/>
          </p:cNvSpPr>
          <p:nvPr>
            <p:ph type="sldNum" sz="quarter" idx="3"/>
          </p:nvPr>
        </p:nvSpPr>
        <p:spPr bwMode="auto">
          <a:xfrm>
            <a:off x="3970938" y="8829967"/>
            <a:ext cx="3037840" cy="464820"/>
          </a:xfrm>
          <a:prstGeom prst="rect">
            <a:avLst/>
          </a:prstGeom>
          <a:noFill/>
          <a:ln w="9525">
            <a:noFill/>
            <a:miter lim="800000"/>
            <a:headEnd/>
            <a:tailEnd/>
          </a:ln>
          <a:effectLst/>
        </p:spPr>
        <p:txBody>
          <a:bodyPr vert="horz" wrap="square" lIns="93127" tIns="46563" rIns="93127" bIns="46563" numCol="1" anchor="b" anchorCtr="0" compatLnSpc="1">
            <a:prstTxWarp prst="textNoShape">
              <a:avLst/>
            </a:prstTxWarp>
          </a:bodyPr>
          <a:lstStyle>
            <a:lvl1pPr algn="r" eaLnBrk="0" hangingPunct="0">
              <a:defRPr sz="1200" b="0" i="0">
                <a:solidFill>
                  <a:schemeClr val="tx1"/>
                </a:solidFill>
                <a:latin typeface="Times" charset="0"/>
              </a:defRPr>
            </a:lvl1pPr>
          </a:lstStyle>
          <a:p>
            <a:fld id="{C084C8F8-DE65-4A4C-8945-CF7E2CEC189E}" type="slidenum">
              <a:rPr lang="en-US"/>
              <a:pPr/>
              <a:t>‹#›</a:t>
            </a:fld>
            <a:endParaRPr lang="en-US"/>
          </a:p>
        </p:txBody>
      </p:sp>
    </p:spTree>
    <p:extLst>
      <p:ext uri="{BB962C8B-B14F-4D97-AF65-F5344CB8AC3E}">
        <p14:creationId xmlns:p14="http://schemas.microsoft.com/office/powerpoint/2010/main" val="4016831950"/>
      </p:ext>
    </p:extLst>
  </p:cSld>
  <p:clrMap bg1="lt1" tx1="dk1" bg2="lt2" tx2="dk2" accent1="accent1" accent2="accent2" accent3="accent3" accent4="accent4" accent5="accent5" accent6="accent6" hlink="hlink" folHlink="folHlink"/>
</p:handoutMaster>
</file>

<file path=ppt/media/image1.png>
</file>

<file path=ppt/media/image12.png>
</file>

<file path=ppt/media/image2.png>
</file>

<file path=ppt/media/image22.png>
</file>

<file path=ppt/media/image24.png>
</file>

<file path=ppt/media/image25.png>
</file>

<file path=ppt/media/image32.png>
</file>

<file path=ppt/media/image33.png>
</file>

<file path=ppt/media/image34.png>
</file>

<file path=ppt/media/image35.png>
</file>

<file path=ppt/media/image36.png>
</file>

<file path=ppt/media/image37.png>
</file>

<file path=ppt/media/image38.png>
</file>

<file path=ppt/media/image40.png>
</file>

<file path=ppt/media/image41.png>
</file>

<file path=ppt/media/image42.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38145" cy="464205"/>
          </a:xfrm>
          <a:prstGeom prst="rect">
            <a:avLst/>
          </a:prstGeom>
        </p:spPr>
        <p:txBody>
          <a:bodyPr vert="horz" lIns="88139" tIns="44070" rIns="88139" bIns="44070" rtlCol="0"/>
          <a:lstStyle>
            <a:lvl1pPr algn="l">
              <a:defRPr sz="1200"/>
            </a:lvl1pPr>
          </a:lstStyle>
          <a:p>
            <a:endParaRPr lang="en-US"/>
          </a:p>
        </p:txBody>
      </p:sp>
      <p:sp>
        <p:nvSpPr>
          <p:cNvPr id="3" name="Date Placeholder 2"/>
          <p:cNvSpPr>
            <a:spLocks noGrp="1"/>
          </p:cNvSpPr>
          <p:nvPr>
            <p:ph type="dt" idx="1"/>
          </p:nvPr>
        </p:nvSpPr>
        <p:spPr>
          <a:xfrm>
            <a:off x="3970734" y="1"/>
            <a:ext cx="3038145" cy="464205"/>
          </a:xfrm>
          <a:prstGeom prst="rect">
            <a:avLst/>
          </a:prstGeom>
        </p:spPr>
        <p:txBody>
          <a:bodyPr vert="horz" lIns="88139" tIns="44070" rIns="88139" bIns="44070" rtlCol="0"/>
          <a:lstStyle>
            <a:lvl1pPr algn="r">
              <a:defRPr sz="1200"/>
            </a:lvl1pPr>
          </a:lstStyle>
          <a:p>
            <a:fld id="{5BDBF9D5-5D8A-4E04-9C60-0A32518CE16C}" type="datetimeFigureOut">
              <a:rPr lang="en-US" smtClean="0"/>
              <a:pPr/>
              <a:t>9/5/2016</a:t>
            </a:fld>
            <a:endParaRPr lang="en-US"/>
          </a:p>
        </p:txBody>
      </p:sp>
      <p:sp>
        <p:nvSpPr>
          <p:cNvPr id="4" name="Slide Image Placeholder 3"/>
          <p:cNvSpPr>
            <a:spLocks noGrp="1" noRot="1" noChangeAspect="1"/>
          </p:cNvSpPr>
          <p:nvPr>
            <p:ph type="sldImg" idx="2"/>
          </p:nvPr>
        </p:nvSpPr>
        <p:spPr>
          <a:xfrm>
            <a:off x="2111375" y="698500"/>
            <a:ext cx="2787650" cy="3486150"/>
          </a:xfrm>
          <a:prstGeom prst="rect">
            <a:avLst/>
          </a:prstGeom>
          <a:noFill/>
          <a:ln w="12700">
            <a:solidFill>
              <a:prstClr val="black"/>
            </a:solidFill>
          </a:ln>
        </p:spPr>
        <p:txBody>
          <a:bodyPr vert="horz" lIns="88139" tIns="44070" rIns="88139" bIns="44070" rtlCol="0" anchor="ctr"/>
          <a:lstStyle/>
          <a:p>
            <a:endParaRPr lang="en-US"/>
          </a:p>
        </p:txBody>
      </p:sp>
      <p:sp>
        <p:nvSpPr>
          <p:cNvPr id="5" name="Notes Placeholder 4"/>
          <p:cNvSpPr>
            <a:spLocks noGrp="1"/>
          </p:cNvSpPr>
          <p:nvPr>
            <p:ph type="body" sz="quarter" idx="3"/>
          </p:nvPr>
        </p:nvSpPr>
        <p:spPr>
          <a:xfrm>
            <a:off x="701345" y="4416099"/>
            <a:ext cx="5607711" cy="4182457"/>
          </a:xfrm>
          <a:prstGeom prst="rect">
            <a:avLst/>
          </a:prstGeom>
        </p:spPr>
        <p:txBody>
          <a:bodyPr vert="horz" lIns="88139" tIns="44070" rIns="88139" bIns="4407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30659"/>
            <a:ext cx="3038145" cy="464205"/>
          </a:xfrm>
          <a:prstGeom prst="rect">
            <a:avLst/>
          </a:prstGeom>
        </p:spPr>
        <p:txBody>
          <a:bodyPr vert="horz" lIns="88139" tIns="44070" rIns="88139" bIns="44070" rtlCol="0" anchor="b"/>
          <a:lstStyle>
            <a:lvl1pPr algn="l">
              <a:defRPr sz="1200"/>
            </a:lvl1pPr>
          </a:lstStyle>
          <a:p>
            <a:endParaRPr lang="en-US"/>
          </a:p>
        </p:txBody>
      </p:sp>
      <p:sp>
        <p:nvSpPr>
          <p:cNvPr id="7" name="Slide Number Placeholder 6"/>
          <p:cNvSpPr>
            <a:spLocks noGrp="1"/>
          </p:cNvSpPr>
          <p:nvPr>
            <p:ph type="sldNum" sz="quarter" idx="5"/>
          </p:nvPr>
        </p:nvSpPr>
        <p:spPr>
          <a:xfrm>
            <a:off x="3970734" y="8830659"/>
            <a:ext cx="3038145" cy="464205"/>
          </a:xfrm>
          <a:prstGeom prst="rect">
            <a:avLst/>
          </a:prstGeom>
        </p:spPr>
        <p:txBody>
          <a:bodyPr vert="horz" lIns="88139" tIns="44070" rIns="88139" bIns="44070" rtlCol="0" anchor="b"/>
          <a:lstStyle>
            <a:lvl1pPr algn="r">
              <a:defRPr sz="1200"/>
            </a:lvl1pPr>
          </a:lstStyle>
          <a:p>
            <a:fld id="{AAB82478-B616-4DE1-B8E5-2649BC2ACD83}" type="slidenum">
              <a:rPr lang="en-US" smtClean="0"/>
              <a:pPr/>
              <a:t>‹#›</a:t>
            </a:fld>
            <a:endParaRPr lang="en-US"/>
          </a:p>
        </p:txBody>
      </p:sp>
    </p:spTree>
    <p:extLst>
      <p:ext uri="{BB962C8B-B14F-4D97-AF65-F5344CB8AC3E}">
        <p14:creationId xmlns:p14="http://schemas.microsoft.com/office/powerpoint/2010/main" val="2753175709"/>
      </p:ext>
    </p:extLst>
  </p:cSld>
  <p:clrMap bg1="lt1" tx1="dk1" bg2="lt2" tx2="dk2" accent1="accent1" accent2="accent2" accent3="accent3" accent4="accent4" accent5="accent5" accent6="accent6" hlink="hlink" folHlink="folHlink"/>
  <p:notesStyle>
    <a:lvl1pPr marL="0" algn="l" defTabSz="822960" rtl="0" eaLnBrk="1" latinLnBrk="0" hangingPunct="1">
      <a:defRPr sz="1080" kern="1200">
        <a:solidFill>
          <a:schemeClr val="tx1"/>
        </a:solidFill>
        <a:latin typeface="+mn-lt"/>
        <a:ea typeface="+mn-ea"/>
        <a:cs typeface="+mn-cs"/>
      </a:defRPr>
    </a:lvl1pPr>
    <a:lvl2pPr marL="411480" algn="l" defTabSz="822960" rtl="0" eaLnBrk="1" latinLnBrk="0" hangingPunct="1">
      <a:defRPr sz="1080" kern="1200">
        <a:solidFill>
          <a:schemeClr val="tx1"/>
        </a:solidFill>
        <a:latin typeface="+mn-lt"/>
        <a:ea typeface="+mn-ea"/>
        <a:cs typeface="+mn-cs"/>
      </a:defRPr>
    </a:lvl2pPr>
    <a:lvl3pPr marL="822960" algn="l" defTabSz="822960" rtl="0" eaLnBrk="1" latinLnBrk="0" hangingPunct="1">
      <a:defRPr sz="1080" kern="1200">
        <a:solidFill>
          <a:schemeClr val="tx1"/>
        </a:solidFill>
        <a:latin typeface="+mn-lt"/>
        <a:ea typeface="+mn-ea"/>
        <a:cs typeface="+mn-cs"/>
      </a:defRPr>
    </a:lvl3pPr>
    <a:lvl4pPr marL="1234440" algn="l" defTabSz="822960" rtl="0" eaLnBrk="1" latinLnBrk="0" hangingPunct="1">
      <a:defRPr sz="1080" kern="1200">
        <a:solidFill>
          <a:schemeClr val="tx1"/>
        </a:solidFill>
        <a:latin typeface="+mn-lt"/>
        <a:ea typeface="+mn-ea"/>
        <a:cs typeface="+mn-cs"/>
      </a:defRPr>
    </a:lvl4pPr>
    <a:lvl5pPr marL="1645920" algn="l" defTabSz="822960" rtl="0" eaLnBrk="1" latinLnBrk="0" hangingPunct="1">
      <a:defRPr sz="1080" kern="1200">
        <a:solidFill>
          <a:schemeClr val="tx1"/>
        </a:solidFill>
        <a:latin typeface="+mn-lt"/>
        <a:ea typeface="+mn-ea"/>
        <a:cs typeface="+mn-cs"/>
      </a:defRPr>
    </a:lvl5pPr>
    <a:lvl6pPr marL="2057400" algn="l" defTabSz="822960" rtl="0" eaLnBrk="1" latinLnBrk="0" hangingPunct="1">
      <a:defRPr sz="1080" kern="1200">
        <a:solidFill>
          <a:schemeClr val="tx1"/>
        </a:solidFill>
        <a:latin typeface="+mn-lt"/>
        <a:ea typeface="+mn-ea"/>
        <a:cs typeface="+mn-cs"/>
      </a:defRPr>
    </a:lvl6pPr>
    <a:lvl7pPr marL="2468880" algn="l" defTabSz="822960" rtl="0" eaLnBrk="1" latinLnBrk="0" hangingPunct="1">
      <a:defRPr sz="1080" kern="1200">
        <a:solidFill>
          <a:schemeClr val="tx1"/>
        </a:solidFill>
        <a:latin typeface="+mn-lt"/>
        <a:ea typeface="+mn-ea"/>
        <a:cs typeface="+mn-cs"/>
      </a:defRPr>
    </a:lvl7pPr>
    <a:lvl8pPr marL="2880360" algn="l" defTabSz="822960" rtl="0" eaLnBrk="1" latinLnBrk="0" hangingPunct="1">
      <a:defRPr sz="1080" kern="1200">
        <a:solidFill>
          <a:schemeClr val="tx1"/>
        </a:solidFill>
        <a:latin typeface="+mn-lt"/>
        <a:ea typeface="+mn-ea"/>
        <a:cs typeface="+mn-cs"/>
      </a:defRPr>
    </a:lvl8pPr>
    <a:lvl9pPr marL="3291840" algn="l" defTabSz="822960" rtl="0" eaLnBrk="1" latinLnBrk="0" hangingPunct="1">
      <a:defRPr sz="108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75" y="698500"/>
            <a:ext cx="2787650"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AB82478-B616-4DE1-B8E5-2649BC2ACD83}" type="slidenum">
              <a:rPr lang="en-US" smtClean="0"/>
              <a:pPr/>
              <a:t>1</a:t>
            </a:fld>
            <a:endParaRPr lang="en-US"/>
          </a:p>
        </p:txBody>
      </p:sp>
    </p:spTree>
    <p:extLst>
      <p:ext uri="{BB962C8B-B14F-4D97-AF65-F5344CB8AC3E}">
        <p14:creationId xmlns:p14="http://schemas.microsoft.com/office/powerpoint/2010/main" val="3801939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34640" y="2"/>
            <a:ext cx="24871680" cy="2747963"/>
          </a:xfrm>
        </p:spPr>
        <p:txBody>
          <a:bodyPr/>
          <a:lstStyle/>
          <a:p>
            <a:r>
              <a:rPr lang="en-US" smtClean="0"/>
              <a:t>Click to edit Master title style</a:t>
            </a:r>
            <a:endParaRPr lang="en-US"/>
          </a:p>
        </p:txBody>
      </p:sp>
      <p:sp>
        <p:nvSpPr>
          <p:cNvPr id="4" name="Content Placeholder 3"/>
          <p:cNvSpPr>
            <a:spLocks noGrp="1"/>
          </p:cNvSpPr>
          <p:nvPr>
            <p:ph sz="half" idx="2"/>
          </p:nvPr>
        </p:nvSpPr>
        <p:spPr>
          <a:xfrm>
            <a:off x="4218805" y="10004470"/>
            <a:ext cx="12354560" cy="20450464"/>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8"/>
          <p:cNvSpPr>
            <a:spLocks noChangeArrowheads="1"/>
          </p:cNvSpPr>
          <p:nvPr userDrawn="1"/>
        </p:nvSpPr>
        <p:spPr bwMode="auto">
          <a:xfrm>
            <a:off x="0" y="0"/>
            <a:ext cx="29260800" cy="5189538"/>
          </a:xfrm>
          <a:prstGeom prst="rect">
            <a:avLst/>
          </a:prstGeom>
          <a:solidFill>
            <a:srgbClr val="003366"/>
          </a:solidFill>
          <a:ln w="9525">
            <a:noFill/>
            <a:miter lim="800000"/>
            <a:headEnd/>
            <a:tailEnd/>
          </a:ln>
          <a:effectLst/>
        </p:spPr>
        <p:txBody>
          <a:bodyPr wrap="none" lIns="92887" tIns="46444" rIns="92887" bIns="46444" anchor="ctr"/>
          <a:lstStyle/>
          <a:p>
            <a:endParaRPr lang="en-US" sz="4960"/>
          </a:p>
        </p:txBody>
      </p:sp>
      <p:sp>
        <p:nvSpPr>
          <p:cNvPr id="1026" name="Rectangle 2"/>
          <p:cNvSpPr>
            <a:spLocks noGrp="1" noChangeArrowheads="1"/>
          </p:cNvSpPr>
          <p:nvPr>
            <p:ph type="title"/>
          </p:nvPr>
        </p:nvSpPr>
        <p:spPr bwMode="auto">
          <a:xfrm>
            <a:off x="2834640" y="2"/>
            <a:ext cx="24871680" cy="2747963"/>
          </a:xfrm>
          <a:prstGeom prst="rect">
            <a:avLst/>
          </a:prstGeom>
          <a:noFill/>
          <a:ln w="9525">
            <a:noFill/>
            <a:miter lim="800000"/>
            <a:headEnd/>
            <a:tailEnd/>
          </a:ln>
          <a:effectLst/>
        </p:spPr>
        <p:txBody>
          <a:bodyPr vert="horz" wrap="square" lIns="417991" tIns="208995" rIns="417991" bIns="208995" numCol="1" anchor="ctr" anchorCtr="0" compatLnSpc="1">
            <a:prstTxWarp prst="textNoShape">
              <a:avLst/>
            </a:prstTxWarp>
          </a:bodyPr>
          <a:lstStyle/>
          <a:p>
            <a:r>
              <a:rPr lang="en-US" sz="1244" b="1" cap="all" dirty="0" smtClean="0">
                <a:latin typeface="+mj-lt"/>
                <a:ea typeface="Calibri"/>
              </a:rPr>
              <a:t>A Comparative Wind Investigation Using Mesoscale Numerical Predictions and Experimental Data at Aubrey Cliffs, Arizona</a:t>
            </a:r>
            <a:endParaRPr lang="en-US" sz="1244" dirty="0">
              <a:latin typeface="+mj-lt"/>
              <a:ea typeface="Calibri"/>
            </a:endParaRPr>
          </a:p>
        </p:txBody>
      </p:sp>
      <p:sp>
        <p:nvSpPr>
          <p:cNvPr id="1033" name="Line 9"/>
          <p:cNvSpPr>
            <a:spLocks noChangeShapeType="1"/>
          </p:cNvSpPr>
          <p:nvPr userDrawn="1"/>
        </p:nvSpPr>
        <p:spPr bwMode="auto">
          <a:xfrm>
            <a:off x="0" y="8186738"/>
            <a:ext cx="29260800" cy="0"/>
          </a:xfrm>
          <a:prstGeom prst="line">
            <a:avLst/>
          </a:prstGeom>
          <a:noFill/>
          <a:ln w="152400">
            <a:solidFill>
              <a:srgbClr val="003366"/>
            </a:solidFill>
            <a:round/>
            <a:headEnd/>
            <a:tailEnd/>
          </a:ln>
          <a:effectLst/>
        </p:spPr>
        <p:txBody>
          <a:bodyPr wrap="none" lIns="92887" tIns="46444" rIns="92887" bIns="46444" anchor="ctr"/>
          <a:lstStyle/>
          <a:p>
            <a:endParaRPr lang="en-US" sz="4960"/>
          </a:p>
        </p:txBody>
      </p:sp>
      <p:sp>
        <p:nvSpPr>
          <p:cNvPr id="1037" name="Line 13"/>
          <p:cNvSpPr>
            <a:spLocks noChangeShapeType="1"/>
          </p:cNvSpPr>
          <p:nvPr userDrawn="1"/>
        </p:nvSpPr>
        <p:spPr bwMode="auto">
          <a:xfrm>
            <a:off x="-20320" y="16005453"/>
            <a:ext cx="29260800" cy="0"/>
          </a:xfrm>
          <a:prstGeom prst="line">
            <a:avLst/>
          </a:prstGeom>
          <a:noFill/>
          <a:ln w="28575">
            <a:solidFill>
              <a:srgbClr val="003366"/>
            </a:solidFill>
            <a:round/>
            <a:headEnd/>
            <a:tailEnd/>
          </a:ln>
          <a:effectLst/>
        </p:spPr>
        <p:txBody>
          <a:bodyPr wrap="none" lIns="92887" tIns="46444" rIns="92887" bIns="46444" anchor="ctr"/>
          <a:lstStyle/>
          <a:p>
            <a:endParaRPr lang="en-US" sz="4960"/>
          </a:p>
        </p:txBody>
      </p:sp>
      <p:sp>
        <p:nvSpPr>
          <p:cNvPr id="1060" name="Line 36"/>
          <p:cNvSpPr>
            <a:spLocks noChangeShapeType="1"/>
          </p:cNvSpPr>
          <p:nvPr userDrawn="1"/>
        </p:nvSpPr>
        <p:spPr bwMode="auto">
          <a:xfrm flipV="1">
            <a:off x="12239413" y="25523090"/>
            <a:ext cx="0" cy="10979715"/>
          </a:xfrm>
          <a:prstGeom prst="line">
            <a:avLst/>
          </a:prstGeom>
          <a:noFill/>
          <a:ln w="28575">
            <a:solidFill>
              <a:srgbClr val="003366"/>
            </a:solidFill>
            <a:round/>
            <a:headEnd/>
            <a:tailEnd/>
          </a:ln>
          <a:effectLst/>
        </p:spPr>
        <p:txBody>
          <a:bodyPr wrap="none" lIns="92887" tIns="46444" rIns="92887" bIns="46444" anchor="ctr"/>
          <a:lstStyle/>
          <a:p>
            <a:endParaRPr lang="en-US" sz="4960"/>
          </a:p>
        </p:txBody>
      </p:sp>
      <p:pic>
        <p:nvPicPr>
          <p:cNvPr id="1064" name="Picture 40" descr="NAU_2Line_logo"/>
          <p:cNvPicPr>
            <a:picLocks noChangeAspect="1" noChangeArrowheads="1"/>
          </p:cNvPicPr>
          <p:nvPr userDrawn="1"/>
        </p:nvPicPr>
        <p:blipFill>
          <a:blip r:embed="rId3" cstate="print"/>
          <a:srcRect/>
          <a:stretch>
            <a:fillRect/>
          </a:stretch>
        </p:blipFill>
        <p:spPr bwMode="auto">
          <a:xfrm>
            <a:off x="333588" y="5600702"/>
            <a:ext cx="15707360" cy="2238375"/>
          </a:xfrm>
          <a:prstGeom prst="rect">
            <a:avLst/>
          </a:prstGeom>
          <a:noFill/>
        </p:spPr>
      </p:pic>
      <p:sp>
        <p:nvSpPr>
          <p:cNvPr id="1069" name="Rectangle 45"/>
          <p:cNvSpPr>
            <a:spLocks noChangeArrowheads="1"/>
          </p:cNvSpPr>
          <p:nvPr userDrawn="1"/>
        </p:nvSpPr>
        <p:spPr bwMode="auto">
          <a:xfrm>
            <a:off x="0" y="4572002"/>
            <a:ext cx="29260800" cy="639763"/>
          </a:xfrm>
          <a:prstGeom prst="rect">
            <a:avLst/>
          </a:prstGeom>
          <a:solidFill>
            <a:srgbClr val="557565"/>
          </a:solidFill>
          <a:ln w="9525">
            <a:noFill/>
            <a:miter lim="800000"/>
            <a:headEnd/>
            <a:tailEnd/>
          </a:ln>
          <a:effectLst/>
        </p:spPr>
        <p:txBody>
          <a:bodyPr wrap="none" lIns="371548" tIns="185773" rIns="371548" bIns="185773" anchor="ctr"/>
          <a:lstStyle/>
          <a:p>
            <a:endParaRPr lang="en-US" sz="4960"/>
          </a:p>
        </p:txBody>
      </p:sp>
      <p:sp>
        <p:nvSpPr>
          <p:cNvPr id="1070" name="Line 46"/>
          <p:cNvSpPr>
            <a:spLocks noChangeShapeType="1"/>
          </p:cNvSpPr>
          <p:nvPr userDrawn="1"/>
        </p:nvSpPr>
        <p:spPr bwMode="auto">
          <a:xfrm>
            <a:off x="0" y="4525963"/>
            <a:ext cx="29260800" cy="0"/>
          </a:xfrm>
          <a:prstGeom prst="line">
            <a:avLst/>
          </a:prstGeom>
          <a:noFill/>
          <a:ln w="9525">
            <a:solidFill>
              <a:srgbClr val="FFCC00"/>
            </a:solidFill>
            <a:round/>
            <a:headEnd/>
            <a:tailEnd/>
          </a:ln>
          <a:effectLst/>
        </p:spPr>
        <p:txBody>
          <a:bodyPr lIns="371548" tIns="185773" rIns="371548" bIns="185773" anchor="ctr"/>
          <a:lstStyle/>
          <a:p>
            <a:endParaRPr lang="en-US" sz="4960"/>
          </a:p>
        </p:txBody>
      </p:sp>
      <p:sp>
        <p:nvSpPr>
          <p:cNvPr id="1073" name="Text Box 49"/>
          <p:cNvSpPr txBox="1">
            <a:spLocks noChangeArrowheads="1"/>
          </p:cNvSpPr>
          <p:nvPr userDrawn="1"/>
        </p:nvSpPr>
        <p:spPr bwMode="auto">
          <a:xfrm>
            <a:off x="17023644" y="5600701"/>
            <a:ext cx="12216836" cy="2427146"/>
          </a:xfrm>
          <a:prstGeom prst="rect">
            <a:avLst/>
          </a:prstGeom>
          <a:noFill/>
          <a:ln w="9525" algn="ctr">
            <a:noFill/>
            <a:miter lim="800000"/>
            <a:headEnd/>
            <a:tailEnd/>
          </a:ln>
          <a:effectLst/>
        </p:spPr>
        <p:txBody>
          <a:bodyPr wrap="square" lIns="371548" tIns="185773" rIns="371548" bIns="185773">
            <a:spAutoFit/>
          </a:bodyPr>
          <a:lstStyle/>
          <a:p>
            <a:pPr algn="r" defTabSz="3715518">
              <a:spcBef>
                <a:spcPct val="50000"/>
              </a:spcBef>
            </a:pPr>
            <a:r>
              <a:rPr lang="en-US" sz="6667" i="1" dirty="0" smtClean="0">
                <a:solidFill>
                  <a:srgbClr val="557565"/>
                </a:solidFill>
                <a:latin typeface="Arial" charset="0"/>
              </a:rPr>
              <a:t>Mechanical Engineering</a:t>
            </a:r>
            <a:r>
              <a:rPr lang="en-US" sz="6667" i="1" baseline="0" dirty="0" smtClean="0">
                <a:solidFill>
                  <a:srgbClr val="557565"/>
                </a:solidFill>
                <a:latin typeface="Arial" charset="0"/>
              </a:rPr>
              <a:t> </a:t>
            </a:r>
            <a:r>
              <a:rPr lang="en-US" sz="6667" i="1" dirty="0" smtClean="0">
                <a:solidFill>
                  <a:srgbClr val="557565"/>
                </a:solidFill>
                <a:latin typeface="Arial" charset="0"/>
              </a:rPr>
              <a:t>Clean</a:t>
            </a:r>
            <a:r>
              <a:rPr lang="en-US" sz="6667" i="1" baseline="0" dirty="0" smtClean="0">
                <a:solidFill>
                  <a:srgbClr val="557565"/>
                </a:solidFill>
                <a:latin typeface="Arial" charset="0"/>
              </a:rPr>
              <a:t> Energy Research</a:t>
            </a:r>
            <a:endParaRPr lang="en-US" sz="6667" i="1" dirty="0">
              <a:solidFill>
                <a:srgbClr val="557565"/>
              </a:solidFill>
              <a:latin typeface="Arial" charset="0"/>
            </a:endParaRPr>
          </a:p>
        </p:txBody>
      </p:sp>
      <p:sp>
        <p:nvSpPr>
          <p:cNvPr id="18" name="Line 13"/>
          <p:cNvSpPr>
            <a:spLocks noChangeShapeType="1"/>
          </p:cNvSpPr>
          <p:nvPr userDrawn="1"/>
        </p:nvSpPr>
        <p:spPr bwMode="auto">
          <a:xfrm>
            <a:off x="20320" y="25523090"/>
            <a:ext cx="29240480" cy="1"/>
          </a:xfrm>
          <a:prstGeom prst="line">
            <a:avLst/>
          </a:prstGeom>
          <a:noFill/>
          <a:ln w="28575">
            <a:solidFill>
              <a:srgbClr val="003366"/>
            </a:solidFill>
            <a:round/>
            <a:headEnd/>
            <a:tailEnd/>
          </a:ln>
          <a:effectLst/>
        </p:spPr>
        <p:txBody>
          <a:bodyPr wrap="none" lIns="92887" tIns="46444" rIns="92887" bIns="46444" anchor="ctr"/>
          <a:lstStyle/>
          <a:p>
            <a:endParaRPr lang="en-US" sz="4960"/>
          </a:p>
        </p:txBody>
      </p:sp>
      <p:sp>
        <p:nvSpPr>
          <p:cNvPr id="20" name="Line 16"/>
          <p:cNvSpPr>
            <a:spLocks noChangeShapeType="1"/>
          </p:cNvSpPr>
          <p:nvPr userDrawn="1"/>
        </p:nvSpPr>
        <p:spPr bwMode="auto">
          <a:xfrm flipH="1" flipV="1">
            <a:off x="20963466" y="32465725"/>
            <a:ext cx="8297332" cy="0"/>
          </a:xfrm>
          <a:prstGeom prst="line">
            <a:avLst/>
          </a:prstGeom>
          <a:noFill/>
          <a:ln w="28575">
            <a:solidFill>
              <a:srgbClr val="003366"/>
            </a:solidFill>
            <a:round/>
            <a:headEnd/>
            <a:tailEnd/>
          </a:ln>
          <a:effectLst/>
        </p:spPr>
        <p:txBody>
          <a:bodyPr wrap="none" lIns="92887" tIns="46444" rIns="92887" bIns="46444" anchor="ctr"/>
          <a:lstStyle/>
          <a:p>
            <a:endParaRPr lang="en-US" sz="4960"/>
          </a:p>
        </p:txBody>
      </p:sp>
      <p:sp>
        <p:nvSpPr>
          <p:cNvPr id="13" name="Line 36"/>
          <p:cNvSpPr>
            <a:spLocks noChangeShapeType="1"/>
          </p:cNvSpPr>
          <p:nvPr userDrawn="1"/>
        </p:nvSpPr>
        <p:spPr bwMode="auto">
          <a:xfrm flipH="1" flipV="1">
            <a:off x="20963466" y="25523090"/>
            <a:ext cx="0" cy="11050948"/>
          </a:xfrm>
          <a:prstGeom prst="line">
            <a:avLst/>
          </a:prstGeom>
          <a:noFill/>
          <a:ln w="28575">
            <a:solidFill>
              <a:srgbClr val="003366"/>
            </a:solidFill>
            <a:round/>
            <a:headEnd/>
            <a:tailEnd/>
          </a:ln>
          <a:effectLst/>
        </p:spPr>
        <p:txBody>
          <a:bodyPr wrap="none" lIns="92887" tIns="46444" rIns="92887" bIns="46444" anchor="ctr"/>
          <a:lstStyle/>
          <a:p>
            <a:endParaRPr lang="en-US" sz="4960"/>
          </a:p>
        </p:txBody>
      </p:sp>
      <p:sp>
        <p:nvSpPr>
          <p:cNvPr id="14" name="Line 36"/>
          <p:cNvSpPr>
            <a:spLocks noChangeShapeType="1"/>
          </p:cNvSpPr>
          <p:nvPr userDrawn="1"/>
        </p:nvSpPr>
        <p:spPr bwMode="auto">
          <a:xfrm flipV="1">
            <a:off x="14088533" y="8186738"/>
            <a:ext cx="0" cy="7818715"/>
          </a:xfrm>
          <a:prstGeom prst="line">
            <a:avLst/>
          </a:prstGeom>
          <a:noFill/>
          <a:ln w="28575">
            <a:solidFill>
              <a:srgbClr val="003366"/>
            </a:solidFill>
            <a:round/>
            <a:headEnd/>
            <a:tailEnd/>
          </a:ln>
          <a:effectLst/>
        </p:spPr>
        <p:txBody>
          <a:bodyPr wrap="none" lIns="92887" tIns="46444" rIns="92887" bIns="46444" anchor="ctr"/>
          <a:lstStyle/>
          <a:p>
            <a:endParaRPr lang="en-US" sz="4960"/>
          </a:p>
        </p:txBody>
      </p:sp>
    </p:spTree>
  </p:cSld>
  <p:clrMap bg1="lt1" tx1="dk1" bg2="lt2" tx2="dk2" accent1="accent1" accent2="accent2" accent3="accent3" accent4="accent4" accent5="accent5" accent6="accent6" hlink="hlink" folHlink="folHlink"/>
  <p:sldLayoutIdLst>
    <p:sldLayoutId id="2147483660" r:id="rId1"/>
  </p:sldLayoutIdLst>
  <p:timing>
    <p:tnLst>
      <p:par>
        <p:cTn id="1" dur="indefinite" restart="never" nodeType="tmRoot"/>
      </p:par>
    </p:tnLst>
  </p:timing>
  <p:txStyles>
    <p:titleStyle>
      <a:lvl1pPr algn="ctr" defTabSz="3715518" rtl="0" fontAlgn="base">
        <a:spcBef>
          <a:spcPct val="0"/>
        </a:spcBef>
        <a:spcAft>
          <a:spcPct val="0"/>
        </a:spcAft>
        <a:defRPr lang="en-US" sz="1422" b="1" cap="all" smtClean="0">
          <a:solidFill>
            <a:schemeClr val="bg1"/>
          </a:solidFill>
          <a:latin typeface="+mj-lt"/>
          <a:ea typeface="+mj-ea"/>
          <a:cs typeface="+mj-cs"/>
        </a:defRPr>
      </a:lvl1pPr>
      <a:lvl2pPr algn="ctr" defTabSz="3715518" rtl="0" fontAlgn="base">
        <a:spcBef>
          <a:spcPct val="0"/>
        </a:spcBef>
        <a:spcAft>
          <a:spcPct val="0"/>
        </a:spcAft>
        <a:defRPr sz="9778" b="1">
          <a:solidFill>
            <a:schemeClr val="bg1"/>
          </a:solidFill>
          <a:latin typeface="Times New Roman" pitchFamily="18" charset="0"/>
        </a:defRPr>
      </a:lvl2pPr>
      <a:lvl3pPr algn="ctr" defTabSz="3715518" rtl="0" fontAlgn="base">
        <a:spcBef>
          <a:spcPct val="0"/>
        </a:spcBef>
        <a:spcAft>
          <a:spcPct val="0"/>
        </a:spcAft>
        <a:defRPr sz="9778" b="1">
          <a:solidFill>
            <a:schemeClr val="bg1"/>
          </a:solidFill>
          <a:latin typeface="Times New Roman" pitchFamily="18" charset="0"/>
        </a:defRPr>
      </a:lvl3pPr>
      <a:lvl4pPr algn="ctr" defTabSz="3715518" rtl="0" fontAlgn="base">
        <a:spcBef>
          <a:spcPct val="0"/>
        </a:spcBef>
        <a:spcAft>
          <a:spcPct val="0"/>
        </a:spcAft>
        <a:defRPr sz="9778" b="1">
          <a:solidFill>
            <a:schemeClr val="bg1"/>
          </a:solidFill>
          <a:latin typeface="Times New Roman" pitchFamily="18" charset="0"/>
        </a:defRPr>
      </a:lvl4pPr>
      <a:lvl5pPr algn="ctr" defTabSz="3715518" rtl="0" fontAlgn="base">
        <a:spcBef>
          <a:spcPct val="0"/>
        </a:spcBef>
        <a:spcAft>
          <a:spcPct val="0"/>
        </a:spcAft>
        <a:defRPr sz="9778" b="1">
          <a:solidFill>
            <a:schemeClr val="bg1"/>
          </a:solidFill>
          <a:latin typeface="Times New Roman" pitchFamily="18" charset="0"/>
        </a:defRPr>
      </a:lvl5pPr>
      <a:lvl6pPr marL="464440" algn="ctr" defTabSz="3715518" rtl="0" fontAlgn="base">
        <a:spcBef>
          <a:spcPct val="0"/>
        </a:spcBef>
        <a:spcAft>
          <a:spcPct val="0"/>
        </a:spcAft>
        <a:defRPr sz="9778" b="1">
          <a:solidFill>
            <a:schemeClr val="bg1"/>
          </a:solidFill>
          <a:latin typeface="Times New Roman" pitchFamily="18" charset="0"/>
        </a:defRPr>
      </a:lvl6pPr>
      <a:lvl7pPr marL="928879" algn="ctr" defTabSz="3715518" rtl="0" fontAlgn="base">
        <a:spcBef>
          <a:spcPct val="0"/>
        </a:spcBef>
        <a:spcAft>
          <a:spcPct val="0"/>
        </a:spcAft>
        <a:defRPr sz="9778" b="1">
          <a:solidFill>
            <a:schemeClr val="bg1"/>
          </a:solidFill>
          <a:latin typeface="Times New Roman" pitchFamily="18" charset="0"/>
        </a:defRPr>
      </a:lvl7pPr>
      <a:lvl8pPr marL="1393319" algn="ctr" defTabSz="3715518" rtl="0" fontAlgn="base">
        <a:spcBef>
          <a:spcPct val="0"/>
        </a:spcBef>
        <a:spcAft>
          <a:spcPct val="0"/>
        </a:spcAft>
        <a:defRPr sz="9778" b="1">
          <a:solidFill>
            <a:schemeClr val="bg1"/>
          </a:solidFill>
          <a:latin typeface="Times New Roman" pitchFamily="18" charset="0"/>
        </a:defRPr>
      </a:lvl8pPr>
      <a:lvl9pPr marL="1857759" algn="ctr" defTabSz="3715518" rtl="0" fontAlgn="base">
        <a:spcBef>
          <a:spcPct val="0"/>
        </a:spcBef>
        <a:spcAft>
          <a:spcPct val="0"/>
        </a:spcAft>
        <a:defRPr sz="9778" b="1">
          <a:solidFill>
            <a:schemeClr val="bg1"/>
          </a:solidFill>
          <a:latin typeface="Times New Roman" pitchFamily="18" charset="0"/>
        </a:defRPr>
      </a:lvl9pPr>
    </p:titleStyle>
    <p:bodyStyle>
      <a:lvl1pPr marL="425736" indent="-425736" algn="l" defTabSz="3715518" rtl="0" fontAlgn="base">
        <a:spcBef>
          <a:spcPct val="20000"/>
        </a:spcBef>
        <a:spcAft>
          <a:spcPct val="0"/>
        </a:spcAft>
        <a:buChar char="•"/>
        <a:defRPr sz="3289" b="1">
          <a:solidFill>
            <a:srgbClr val="003366"/>
          </a:solidFill>
          <a:latin typeface="+mn-lt"/>
          <a:ea typeface="+mn-ea"/>
          <a:cs typeface="+mn-cs"/>
        </a:defRPr>
      </a:lvl1pPr>
      <a:lvl2pPr marL="1470726" indent="-580549" algn="l" defTabSz="3715518" rtl="0" fontAlgn="base">
        <a:spcBef>
          <a:spcPct val="20000"/>
        </a:spcBef>
        <a:spcAft>
          <a:spcPct val="0"/>
        </a:spcAft>
        <a:buChar char="–"/>
        <a:defRPr sz="3289" b="1">
          <a:solidFill>
            <a:srgbClr val="003366"/>
          </a:solidFill>
          <a:latin typeface="+mn-lt"/>
        </a:defRPr>
      </a:lvl2pPr>
      <a:lvl3pPr marL="2399605" indent="-541847" algn="l" defTabSz="3715518" rtl="0" fontAlgn="base">
        <a:spcBef>
          <a:spcPct val="20000"/>
        </a:spcBef>
        <a:spcAft>
          <a:spcPct val="0"/>
        </a:spcAft>
        <a:buChar char="•"/>
        <a:defRPr sz="3289" b="1">
          <a:solidFill>
            <a:srgbClr val="003366"/>
          </a:solidFill>
          <a:latin typeface="+mn-lt"/>
        </a:defRPr>
      </a:lvl3pPr>
      <a:lvl4pPr marL="3328484" indent="-464440" algn="l" defTabSz="3715518" rtl="0" fontAlgn="base">
        <a:spcBef>
          <a:spcPct val="20000"/>
        </a:spcBef>
        <a:spcAft>
          <a:spcPct val="0"/>
        </a:spcAft>
        <a:buChar char="–"/>
        <a:defRPr sz="3289" b="1">
          <a:solidFill>
            <a:srgbClr val="003366"/>
          </a:solidFill>
          <a:latin typeface="+mn-lt"/>
        </a:defRPr>
      </a:lvl4pPr>
      <a:lvl5pPr marL="4257364" indent="-541847" algn="l" defTabSz="3715518" rtl="0" fontAlgn="base">
        <a:spcBef>
          <a:spcPct val="20000"/>
        </a:spcBef>
        <a:spcAft>
          <a:spcPct val="0"/>
        </a:spcAft>
        <a:buChar char="»"/>
        <a:defRPr sz="3289" b="1">
          <a:solidFill>
            <a:srgbClr val="003366"/>
          </a:solidFill>
          <a:latin typeface="+mn-lt"/>
        </a:defRPr>
      </a:lvl5pPr>
      <a:lvl6pPr marL="4721804" indent="-541847" algn="l" defTabSz="3715518" rtl="0" fontAlgn="base">
        <a:spcBef>
          <a:spcPct val="20000"/>
        </a:spcBef>
        <a:spcAft>
          <a:spcPct val="0"/>
        </a:spcAft>
        <a:buChar char="»"/>
        <a:defRPr sz="3289" b="1">
          <a:solidFill>
            <a:srgbClr val="003366"/>
          </a:solidFill>
          <a:latin typeface="+mn-lt"/>
        </a:defRPr>
      </a:lvl6pPr>
      <a:lvl7pPr marL="5186243" indent="-541847" algn="l" defTabSz="3715518" rtl="0" fontAlgn="base">
        <a:spcBef>
          <a:spcPct val="20000"/>
        </a:spcBef>
        <a:spcAft>
          <a:spcPct val="0"/>
        </a:spcAft>
        <a:buChar char="»"/>
        <a:defRPr sz="3289" b="1">
          <a:solidFill>
            <a:srgbClr val="003366"/>
          </a:solidFill>
          <a:latin typeface="+mn-lt"/>
        </a:defRPr>
      </a:lvl7pPr>
      <a:lvl8pPr marL="5650683" indent="-541847" algn="l" defTabSz="3715518" rtl="0" fontAlgn="base">
        <a:spcBef>
          <a:spcPct val="20000"/>
        </a:spcBef>
        <a:spcAft>
          <a:spcPct val="0"/>
        </a:spcAft>
        <a:buChar char="»"/>
        <a:defRPr sz="3289" b="1">
          <a:solidFill>
            <a:srgbClr val="003366"/>
          </a:solidFill>
          <a:latin typeface="+mn-lt"/>
        </a:defRPr>
      </a:lvl8pPr>
      <a:lvl9pPr marL="6115123" indent="-541847" algn="l" defTabSz="3715518" rtl="0" fontAlgn="base">
        <a:spcBef>
          <a:spcPct val="20000"/>
        </a:spcBef>
        <a:spcAft>
          <a:spcPct val="0"/>
        </a:spcAft>
        <a:buChar char="»"/>
        <a:defRPr sz="3289" b="1">
          <a:solidFill>
            <a:srgbClr val="003366"/>
          </a:solidFill>
          <a:latin typeface="+mn-lt"/>
        </a:defRPr>
      </a:lvl9pPr>
    </p:bodyStyle>
    <p:otherStyle>
      <a:defPPr>
        <a:defRPr lang="en-US"/>
      </a:defPPr>
      <a:lvl1pPr marL="0" algn="l" defTabSz="928879" rtl="0" eaLnBrk="1" latinLnBrk="0" hangingPunct="1">
        <a:defRPr sz="1867" kern="1200">
          <a:solidFill>
            <a:schemeClr val="tx1"/>
          </a:solidFill>
          <a:latin typeface="+mn-lt"/>
          <a:ea typeface="+mn-ea"/>
          <a:cs typeface="+mn-cs"/>
        </a:defRPr>
      </a:lvl1pPr>
      <a:lvl2pPr marL="464440" algn="l" defTabSz="928879" rtl="0" eaLnBrk="1" latinLnBrk="0" hangingPunct="1">
        <a:defRPr sz="1867" kern="1200">
          <a:solidFill>
            <a:schemeClr val="tx1"/>
          </a:solidFill>
          <a:latin typeface="+mn-lt"/>
          <a:ea typeface="+mn-ea"/>
          <a:cs typeface="+mn-cs"/>
        </a:defRPr>
      </a:lvl2pPr>
      <a:lvl3pPr marL="928879" algn="l" defTabSz="928879" rtl="0" eaLnBrk="1" latinLnBrk="0" hangingPunct="1">
        <a:defRPr sz="1867" kern="1200">
          <a:solidFill>
            <a:schemeClr val="tx1"/>
          </a:solidFill>
          <a:latin typeface="+mn-lt"/>
          <a:ea typeface="+mn-ea"/>
          <a:cs typeface="+mn-cs"/>
        </a:defRPr>
      </a:lvl3pPr>
      <a:lvl4pPr marL="1393319" algn="l" defTabSz="928879" rtl="0" eaLnBrk="1" latinLnBrk="0" hangingPunct="1">
        <a:defRPr sz="1867" kern="1200">
          <a:solidFill>
            <a:schemeClr val="tx1"/>
          </a:solidFill>
          <a:latin typeface="+mn-lt"/>
          <a:ea typeface="+mn-ea"/>
          <a:cs typeface="+mn-cs"/>
        </a:defRPr>
      </a:lvl4pPr>
      <a:lvl5pPr marL="1857759" algn="l" defTabSz="928879" rtl="0" eaLnBrk="1" latinLnBrk="0" hangingPunct="1">
        <a:defRPr sz="1867" kern="1200">
          <a:solidFill>
            <a:schemeClr val="tx1"/>
          </a:solidFill>
          <a:latin typeface="+mn-lt"/>
          <a:ea typeface="+mn-ea"/>
          <a:cs typeface="+mn-cs"/>
        </a:defRPr>
      </a:lvl5pPr>
      <a:lvl6pPr marL="2322199" algn="l" defTabSz="928879" rtl="0" eaLnBrk="1" latinLnBrk="0" hangingPunct="1">
        <a:defRPr sz="1867" kern="1200">
          <a:solidFill>
            <a:schemeClr val="tx1"/>
          </a:solidFill>
          <a:latin typeface="+mn-lt"/>
          <a:ea typeface="+mn-ea"/>
          <a:cs typeface="+mn-cs"/>
        </a:defRPr>
      </a:lvl6pPr>
      <a:lvl7pPr marL="2786638" algn="l" defTabSz="928879" rtl="0" eaLnBrk="1" latinLnBrk="0" hangingPunct="1">
        <a:defRPr sz="1867" kern="1200">
          <a:solidFill>
            <a:schemeClr val="tx1"/>
          </a:solidFill>
          <a:latin typeface="+mn-lt"/>
          <a:ea typeface="+mn-ea"/>
          <a:cs typeface="+mn-cs"/>
        </a:defRPr>
      </a:lvl7pPr>
      <a:lvl8pPr marL="3251078" algn="l" defTabSz="928879" rtl="0" eaLnBrk="1" latinLnBrk="0" hangingPunct="1">
        <a:defRPr sz="1867" kern="1200">
          <a:solidFill>
            <a:schemeClr val="tx1"/>
          </a:solidFill>
          <a:latin typeface="+mn-lt"/>
          <a:ea typeface="+mn-ea"/>
          <a:cs typeface="+mn-cs"/>
        </a:defRPr>
      </a:lvl8pPr>
      <a:lvl9pPr marL="3715518" algn="l" defTabSz="928879"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2.png"/><Relationship Id="rId18" Type="http://schemas.openxmlformats.org/officeDocument/2006/relationships/image" Target="../media/image17.emf"/><Relationship Id="rId26" Type="http://schemas.openxmlformats.org/officeDocument/2006/relationships/image" Target="../media/image25.png"/><Relationship Id="rId39" Type="http://schemas.openxmlformats.org/officeDocument/2006/relationships/image" Target="../media/image38.png"/><Relationship Id="rId21" Type="http://schemas.openxmlformats.org/officeDocument/2006/relationships/image" Target="../media/image20.emf"/><Relationship Id="rId34" Type="http://schemas.openxmlformats.org/officeDocument/2006/relationships/image" Target="../media/image33.png"/><Relationship Id="rId42" Type="http://schemas.openxmlformats.org/officeDocument/2006/relationships/image" Target="../media/image41.png"/><Relationship Id="rId7" Type="http://schemas.openxmlformats.org/officeDocument/2006/relationships/image" Target="../media/image6.emf"/><Relationship Id="rId2" Type="http://schemas.openxmlformats.org/officeDocument/2006/relationships/notesSlide" Target="../notesSlides/notesSlide1.xml"/><Relationship Id="rId16" Type="http://schemas.openxmlformats.org/officeDocument/2006/relationships/image" Target="../media/image15.emf"/><Relationship Id="rId20" Type="http://schemas.openxmlformats.org/officeDocument/2006/relationships/image" Target="../media/image19.emf"/><Relationship Id="rId29" Type="http://schemas.openxmlformats.org/officeDocument/2006/relationships/image" Target="../media/image28.emf"/><Relationship Id="rId41" Type="http://schemas.openxmlformats.org/officeDocument/2006/relationships/image" Target="../media/image40.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emf"/><Relationship Id="rId24" Type="http://schemas.openxmlformats.org/officeDocument/2006/relationships/image" Target="../media/image23.emf"/><Relationship Id="rId32" Type="http://schemas.openxmlformats.org/officeDocument/2006/relationships/image" Target="../media/image31.emf"/><Relationship Id="rId37" Type="http://schemas.openxmlformats.org/officeDocument/2006/relationships/image" Target="../media/image36.png"/><Relationship Id="rId40" Type="http://schemas.openxmlformats.org/officeDocument/2006/relationships/image" Target="../media/image39.emf"/><Relationship Id="rId5" Type="http://schemas.openxmlformats.org/officeDocument/2006/relationships/image" Target="../media/image4.emf"/><Relationship Id="rId15" Type="http://schemas.openxmlformats.org/officeDocument/2006/relationships/image" Target="../media/image14.emf"/><Relationship Id="rId23" Type="http://schemas.openxmlformats.org/officeDocument/2006/relationships/image" Target="../media/image22.png"/><Relationship Id="rId28" Type="http://schemas.openxmlformats.org/officeDocument/2006/relationships/image" Target="../media/image27.emf"/><Relationship Id="rId36" Type="http://schemas.openxmlformats.org/officeDocument/2006/relationships/image" Target="../media/image35.png"/><Relationship Id="rId10" Type="http://schemas.openxmlformats.org/officeDocument/2006/relationships/image" Target="../media/image9.emf"/><Relationship Id="rId19" Type="http://schemas.openxmlformats.org/officeDocument/2006/relationships/image" Target="../media/image18.emf"/><Relationship Id="rId31" Type="http://schemas.openxmlformats.org/officeDocument/2006/relationships/image" Target="../media/image30.emf"/><Relationship Id="rId4" Type="http://schemas.openxmlformats.org/officeDocument/2006/relationships/image" Target="../media/image3.emf"/><Relationship Id="rId9" Type="http://schemas.openxmlformats.org/officeDocument/2006/relationships/image" Target="../media/image8.png"/><Relationship Id="rId14" Type="http://schemas.openxmlformats.org/officeDocument/2006/relationships/image" Target="../media/image13.emf"/><Relationship Id="rId22" Type="http://schemas.openxmlformats.org/officeDocument/2006/relationships/image" Target="../media/image21.emf"/><Relationship Id="rId27" Type="http://schemas.openxmlformats.org/officeDocument/2006/relationships/image" Target="../media/image26.emf"/><Relationship Id="rId30" Type="http://schemas.openxmlformats.org/officeDocument/2006/relationships/image" Target="../media/image29.emf"/><Relationship Id="rId35" Type="http://schemas.openxmlformats.org/officeDocument/2006/relationships/image" Target="../media/image34.png"/><Relationship Id="rId43" Type="http://schemas.openxmlformats.org/officeDocument/2006/relationships/image" Target="../media/image42.png"/><Relationship Id="rId8" Type="http://schemas.openxmlformats.org/officeDocument/2006/relationships/image" Target="../media/image7.png"/><Relationship Id="rId3" Type="http://schemas.openxmlformats.org/officeDocument/2006/relationships/image" Target="../media/image2.png"/><Relationship Id="rId12" Type="http://schemas.openxmlformats.org/officeDocument/2006/relationships/image" Target="../media/image11.emf"/><Relationship Id="rId17" Type="http://schemas.openxmlformats.org/officeDocument/2006/relationships/image" Target="../media/image16.emf"/><Relationship Id="rId25" Type="http://schemas.openxmlformats.org/officeDocument/2006/relationships/image" Target="../media/image24.png"/><Relationship Id="rId33" Type="http://schemas.openxmlformats.org/officeDocument/2006/relationships/image" Target="../media/image32.png"/><Relationship Id="rId38"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Picture 62"/>
          <p:cNvPicPr>
            <a:picLocks noChangeAspect="1"/>
          </p:cNvPicPr>
          <p:nvPr/>
        </p:nvPicPr>
        <p:blipFill>
          <a:blip r:embed="rId3"/>
          <a:stretch>
            <a:fillRect/>
          </a:stretch>
        </p:blipFill>
        <p:spPr>
          <a:xfrm>
            <a:off x="14280650" y="8267777"/>
            <a:ext cx="5525215" cy="3719592"/>
          </a:xfrm>
          <a:prstGeom prst="rect">
            <a:avLst/>
          </a:prstGeom>
        </p:spPr>
      </p:pic>
      <p:pic>
        <p:nvPicPr>
          <p:cNvPr id="8" name="Picture 7"/>
          <p:cNvPicPr>
            <a:picLocks noChangeAspect="1"/>
          </p:cNvPicPr>
          <p:nvPr/>
        </p:nvPicPr>
        <p:blipFill>
          <a:blip r:embed="rId4"/>
          <a:stretch>
            <a:fillRect/>
          </a:stretch>
        </p:blipFill>
        <p:spPr>
          <a:xfrm>
            <a:off x="14325490" y="23292845"/>
            <a:ext cx="2147550" cy="2218113"/>
          </a:xfrm>
          <a:prstGeom prst="rect">
            <a:avLst/>
          </a:prstGeom>
        </p:spPr>
      </p:pic>
      <p:sp>
        <p:nvSpPr>
          <p:cNvPr id="2" name="Title 1"/>
          <p:cNvSpPr>
            <a:spLocks noGrp="1"/>
          </p:cNvSpPr>
          <p:nvPr>
            <p:ph type="title"/>
          </p:nvPr>
        </p:nvSpPr>
        <p:spPr>
          <a:xfrm>
            <a:off x="1314335" y="38654"/>
            <a:ext cx="27237652" cy="3432868"/>
          </a:xfrm>
        </p:spPr>
        <p:txBody>
          <a:bodyPr/>
          <a:lstStyle/>
          <a:p>
            <a:r>
              <a:rPr lang="en-US" sz="6400" dirty="0" smtClean="0"/>
              <a:t>Development of a self-sustaining tracking sensor control for marine species. [Rotatory </a:t>
            </a:r>
            <a:r>
              <a:rPr lang="en-US" sz="6400" dirty="0" err="1" smtClean="0"/>
              <a:t>M</a:t>
            </a:r>
            <a:r>
              <a:rPr lang="en-US" sz="6600" cap="none" dirty="0" err="1" smtClean="0"/>
              <a:t>ini</a:t>
            </a:r>
            <a:r>
              <a:rPr lang="en-US" sz="6400" dirty="0" err="1" smtClean="0"/>
              <a:t>P</a:t>
            </a:r>
            <a:r>
              <a:rPr lang="en-US" sz="6400" cap="none" dirty="0" err="1" smtClean="0"/>
              <a:t>at</a:t>
            </a:r>
            <a:r>
              <a:rPr lang="en-US" sz="6400" dirty="0" smtClean="0"/>
              <a:t>]</a:t>
            </a:r>
            <a:endParaRPr lang="en-US" sz="6667" dirty="0"/>
          </a:p>
        </p:txBody>
      </p:sp>
      <p:sp>
        <p:nvSpPr>
          <p:cNvPr id="3" name="Text Placeholder 2"/>
          <p:cNvSpPr>
            <a:spLocks noGrp="1"/>
          </p:cNvSpPr>
          <p:nvPr>
            <p:ph type="body" sz="half" idx="4294967295"/>
          </p:nvPr>
        </p:nvSpPr>
        <p:spPr>
          <a:xfrm>
            <a:off x="17084" y="8295704"/>
            <a:ext cx="7377358" cy="7922627"/>
          </a:xfrm>
          <a:prstGeom prst="rect">
            <a:avLst/>
          </a:prstGeom>
        </p:spPr>
        <p:txBody>
          <a:bodyPr/>
          <a:lstStyle/>
          <a:p>
            <a:pPr marL="514350" indent="-514350">
              <a:buAutoNum type="arabicPeriod"/>
            </a:pPr>
            <a:r>
              <a:rPr lang="en-US" sz="3200" dirty="0" smtClean="0">
                <a:latin typeface="+mj-lt"/>
              </a:rPr>
              <a:t>Introduction</a:t>
            </a:r>
            <a:r>
              <a:rPr lang="en-US" sz="3200" dirty="0"/>
              <a:t>	</a:t>
            </a:r>
            <a:endParaRPr lang="en-US" sz="2000" b="0" dirty="0"/>
          </a:p>
          <a:p>
            <a:pPr marL="0" indent="0" algn="just">
              <a:buNone/>
            </a:pPr>
            <a:r>
              <a:rPr lang="en-US" sz="1960" dirty="0" smtClean="0"/>
              <a:t>The </a:t>
            </a:r>
            <a:r>
              <a:rPr lang="en-US" sz="1960" dirty="0"/>
              <a:t>studies of migratory movement of some marine species is currently being an important subject, these allow us to discover study’s movements, habitat utilization and post –release survival of pelagic animals. </a:t>
            </a:r>
            <a:r>
              <a:rPr lang="en-US" sz="1960" dirty="0" smtClean="0"/>
              <a:t>To accomplish this goal, many firms in this market have presented different systems and products. WILDLIFE COMPUTERS is a powerful company, which designs and develops these tracking sensors. For our case, let us focus on the </a:t>
            </a:r>
            <a:r>
              <a:rPr lang="en-US" sz="1960" dirty="0" err="1" smtClean="0"/>
              <a:t>MiniPAT</a:t>
            </a:r>
            <a:r>
              <a:rPr lang="en-US" sz="1960" dirty="0" smtClean="0"/>
              <a:t>- 348A. Sensor data are collected during deployment, and archived in onboard memory, finally the final data is uploaded to Argos satellites. Nevertheless, the main issue of this sensor is its operating life time, which is about 2 years. Therefore, our mission is to improve the operating life, reaching the self-supply of the whole system and avoiding replacing batteries, a good idea for it, it is the use of renewable energy systems. In order to keep the battery charged, it needs to be developed an energy source. This </a:t>
            </a:r>
            <a:r>
              <a:rPr lang="en-US" sz="1960" dirty="0"/>
              <a:t>project consists in a rotatory device, which is rotated by water going through. The rotational motion produce energy necessary to power the whole system. Our goals are to calculate the main parameters, which characterize this device by various means: Simulations, theoretic and experimental methods. </a:t>
            </a:r>
          </a:p>
          <a:p>
            <a:pPr marL="0" indent="0" algn="just">
              <a:buNone/>
            </a:pPr>
            <a:r>
              <a:rPr lang="en-US" sz="1960" dirty="0"/>
              <a:t>The final part of this project </a:t>
            </a:r>
            <a:r>
              <a:rPr lang="en-US" sz="1960" dirty="0" smtClean="0"/>
              <a:t>is the installation of  a generator, battery and a sensor in the device. Let’s consider that improvement in the design are possible. 	</a:t>
            </a:r>
          </a:p>
          <a:p>
            <a:pPr algn="just">
              <a:buNone/>
            </a:pPr>
            <a:endParaRPr lang="en-US" sz="2000" dirty="0" smtClean="0"/>
          </a:p>
          <a:p>
            <a:pPr marL="0" indent="0" algn="just">
              <a:buNone/>
              <a:defRPr/>
            </a:pPr>
            <a:endParaRPr lang="en-US" sz="1956" dirty="0"/>
          </a:p>
        </p:txBody>
      </p:sp>
      <p:sp>
        <p:nvSpPr>
          <p:cNvPr id="5" name="Title 1"/>
          <p:cNvSpPr txBox="1">
            <a:spLocks/>
          </p:cNvSpPr>
          <p:nvPr/>
        </p:nvSpPr>
        <p:spPr bwMode="auto">
          <a:xfrm>
            <a:off x="13702580" y="3045500"/>
            <a:ext cx="6711169" cy="1229148"/>
          </a:xfrm>
          <a:prstGeom prst="rect">
            <a:avLst/>
          </a:prstGeom>
          <a:noFill/>
          <a:ln w="9525">
            <a:noFill/>
            <a:miter lim="800000"/>
            <a:headEnd/>
            <a:tailEnd/>
          </a:ln>
          <a:effectLst/>
        </p:spPr>
        <p:txBody>
          <a:bodyPr vert="horz" wrap="square" lIns="371548" tIns="185773" rIns="371548" bIns="185773" numCol="1" anchor="ctr" anchorCtr="0" compatLnSpc="1">
            <a:prstTxWarp prst="textNoShape">
              <a:avLst/>
            </a:prstTxWarp>
          </a:bodyPr>
          <a:lstStyle/>
          <a:p>
            <a:pPr defTabSz="3715518"/>
            <a:endParaRPr lang="en-US" sz="2489" kern="0" dirty="0">
              <a:solidFill>
                <a:schemeClr val="bg1"/>
              </a:solidFill>
              <a:latin typeface="Times New Roman" pitchFamily="18" charset="0"/>
              <a:ea typeface="+mj-ea"/>
              <a:cs typeface="Times New Roman" pitchFamily="18" charset="0"/>
            </a:endParaRPr>
          </a:p>
        </p:txBody>
      </p:sp>
      <p:sp>
        <p:nvSpPr>
          <p:cNvPr id="6" name="Rectangle 5"/>
          <p:cNvSpPr/>
          <p:nvPr/>
        </p:nvSpPr>
        <p:spPr>
          <a:xfrm>
            <a:off x="11802350" y="3206479"/>
            <a:ext cx="4979298" cy="1106124"/>
          </a:xfrm>
          <a:prstGeom prst="rect">
            <a:avLst/>
          </a:prstGeom>
        </p:spPr>
        <p:txBody>
          <a:bodyPr wrap="square" lIns="92887" tIns="46444" rIns="92887" bIns="46444">
            <a:spAutoFit/>
          </a:bodyPr>
          <a:lstStyle/>
          <a:p>
            <a:pPr defTabSz="3715518">
              <a:spcAft>
                <a:spcPts val="267"/>
              </a:spcAft>
            </a:pPr>
            <a:r>
              <a:rPr lang="en-US" sz="4089" dirty="0" smtClean="0">
                <a:solidFill>
                  <a:schemeClr val="bg1"/>
                </a:solidFill>
                <a:latin typeface="Times New Roman" pitchFamily="18" charset="0"/>
                <a:cs typeface="Times New Roman" pitchFamily="18" charset="0"/>
              </a:rPr>
              <a:t>Greg Hahn</a:t>
            </a:r>
            <a:r>
              <a:rPr lang="en-US" sz="4089" dirty="0">
                <a:solidFill>
                  <a:schemeClr val="bg1"/>
                </a:solidFill>
                <a:latin typeface="Times New Roman" pitchFamily="18" charset="0"/>
                <a:cs typeface="Times New Roman" pitchFamily="18" charset="0"/>
              </a:rPr>
              <a:t/>
            </a:r>
            <a:br>
              <a:rPr lang="en-US" sz="4089" dirty="0">
                <a:solidFill>
                  <a:schemeClr val="bg1"/>
                </a:solidFill>
                <a:latin typeface="Times New Roman" pitchFamily="18" charset="0"/>
                <a:cs typeface="Times New Roman" pitchFamily="18" charset="0"/>
              </a:rPr>
            </a:br>
            <a:r>
              <a:rPr lang="en-US" sz="2489" dirty="0">
                <a:solidFill>
                  <a:schemeClr val="bg1"/>
                </a:solidFill>
                <a:latin typeface="Times New Roman" pitchFamily="18" charset="0"/>
                <a:cs typeface="Times New Roman" pitchFamily="18" charset="0"/>
              </a:rPr>
              <a:t>Graduate Research Assistant</a:t>
            </a:r>
          </a:p>
        </p:txBody>
      </p:sp>
      <p:sp>
        <p:nvSpPr>
          <p:cNvPr id="11266" name="Rectangle 2"/>
          <p:cNvSpPr>
            <a:spLocks noChangeArrowheads="1"/>
          </p:cNvSpPr>
          <p:nvPr/>
        </p:nvSpPr>
        <p:spPr bwMode="auto">
          <a:xfrm>
            <a:off x="14302073" y="63811"/>
            <a:ext cx="656655" cy="1091581"/>
          </a:xfrm>
          <a:prstGeom prst="rect">
            <a:avLst/>
          </a:prstGeom>
          <a:noFill/>
          <a:ln w="9525" cap="flat" cmpd="sng" algn="ctr">
            <a:noFill/>
            <a:prstDash val="solid"/>
            <a:miter lim="800000"/>
            <a:headEnd/>
            <a:tailEnd/>
          </a:ln>
          <a:effectLst/>
        </p:spPr>
        <p:txBody>
          <a:bodyPr vert="horz" wrap="none" lIns="325120" tIns="162560" rIns="325120" bIns="162560" numCol="1" anchor="ctr" anchorCtr="0" compatLnSpc="1">
            <a:prstTxWarp prst="textNoShape">
              <a:avLst/>
            </a:prstTxWarp>
            <a:spAutoFit/>
          </a:bodyPr>
          <a:lstStyle/>
          <a:p>
            <a:endParaRPr lang="en-US" sz="4960" dirty="0"/>
          </a:p>
        </p:txBody>
      </p:sp>
      <p:sp>
        <p:nvSpPr>
          <p:cNvPr id="11269" name="Rectangle 5"/>
          <p:cNvSpPr>
            <a:spLocks noChangeArrowheads="1"/>
          </p:cNvSpPr>
          <p:nvPr/>
        </p:nvSpPr>
        <p:spPr bwMode="auto">
          <a:xfrm>
            <a:off x="14302073" y="63811"/>
            <a:ext cx="656655" cy="1091581"/>
          </a:xfrm>
          <a:prstGeom prst="rect">
            <a:avLst/>
          </a:prstGeom>
          <a:noFill/>
          <a:ln w="9525" cap="flat" cmpd="sng" algn="ctr">
            <a:noFill/>
            <a:prstDash val="solid"/>
            <a:miter lim="800000"/>
            <a:headEnd/>
            <a:tailEnd/>
          </a:ln>
          <a:effectLst/>
        </p:spPr>
        <p:txBody>
          <a:bodyPr vert="horz" wrap="none" lIns="325120" tIns="162560" rIns="325120" bIns="162560" numCol="1" anchor="ctr" anchorCtr="0" compatLnSpc="1">
            <a:prstTxWarp prst="textNoShape">
              <a:avLst/>
            </a:prstTxWarp>
            <a:spAutoFit/>
          </a:bodyPr>
          <a:lstStyle/>
          <a:p>
            <a:endParaRPr lang="en-US" sz="4960" dirty="0"/>
          </a:p>
        </p:txBody>
      </p:sp>
      <p:sp>
        <p:nvSpPr>
          <p:cNvPr id="19" name="Content Placeholder 3"/>
          <p:cNvSpPr txBox="1">
            <a:spLocks/>
          </p:cNvSpPr>
          <p:nvPr/>
        </p:nvSpPr>
        <p:spPr>
          <a:xfrm>
            <a:off x="20413748" y="8295704"/>
            <a:ext cx="8664359" cy="7729086"/>
          </a:xfrm>
          <a:prstGeom prst="rect">
            <a:avLst/>
          </a:prstGeom>
        </p:spPr>
        <p:txBody>
          <a:bodyPr/>
          <a:lstStyle/>
          <a:p>
            <a:pPr marL="425736" indent="-425736" algn="l" defTabSz="3715518">
              <a:spcBef>
                <a:spcPct val="20000"/>
              </a:spcBef>
              <a:defRPr/>
            </a:pPr>
            <a:r>
              <a:rPr lang="en-US" sz="3200" i="0" kern="0" dirty="0">
                <a:solidFill>
                  <a:srgbClr val="003366"/>
                </a:solidFill>
                <a:latin typeface="+mn-lt"/>
              </a:rPr>
              <a:t>2. Methods</a:t>
            </a:r>
          </a:p>
          <a:p>
            <a:pPr algn="just" defTabSz="3715518">
              <a:spcBef>
                <a:spcPct val="20000"/>
              </a:spcBef>
              <a:defRPr/>
            </a:pPr>
            <a:r>
              <a:rPr lang="en-US" sz="1960" i="0" kern="0" dirty="0" smtClean="0">
                <a:solidFill>
                  <a:srgbClr val="003366"/>
                </a:solidFill>
                <a:latin typeface="+mn-lt"/>
              </a:rPr>
              <a:t>This project will consider various mechanisms  with the aim to obtain results. The three main methods are simulations (</a:t>
            </a:r>
            <a:r>
              <a:rPr lang="en-US" sz="1960" i="0" kern="0" dirty="0" err="1" smtClean="0">
                <a:solidFill>
                  <a:srgbClr val="003366"/>
                </a:solidFill>
                <a:latin typeface="+mn-lt"/>
              </a:rPr>
              <a:t>Ansys</a:t>
            </a:r>
            <a:r>
              <a:rPr lang="en-US" sz="1960" i="0" kern="0" dirty="0" smtClean="0">
                <a:solidFill>
                  <a:srgbClr val="003366"/>
                </a:solidFill>
                <a:latin typeface="+mn-lt"/>
              </a:rPr>
              <a:t> Fluent), experiments and theoretical calculations. Noting that, we do not have any previous experiment or project, that we can use in order to match results, we will use these methods to verify that we are getting reliable data. In this project has been developed two different model, one which has been named as Non-Fluted </a:t>
            </a:r>
            <a:r>
              <a:rPr lang="en-US" sz="1960" i="0" kern="0" dirty="0" err="1" smtClean="0">
                <a:solidFill>
                  <a:srgbClr val="003366"/>
                </a:solidFill>
                <a:latin typeface="+mn-lt"/>
              </a:rPr>
              <a:t>MiniPat</a:t>
            </a:r>
            <a:r>
              <a:rPr lang="en-US" sz="1960" i="0" kern="0" dirty="0" smtClean="0">
                <a:solidFill>
                  <a:srgbClr val="003366"/>
                </a:solidFill>
                <a:latin typeface="+mn-lt"/>
              </a:rPr>
              <a:t> and the second one as Fluted </a:t>
            </a:r>
            <a:r>
              <a:rPr lang="en-US" sz="1960" i="0" kern="0" dirty="0" err="1" smtClean="0">
                <a:solidFill>
                  <a:srgbClr val="003366"/>
                </a:solidFill>
                <a:latin typeface="+mn-lt"/>
              </a:rPr>
              <a:t>MiniPat</a:t>
            </a:r>
            <a:r>
              <a:rPr lang="en-US" sz="1960" i="0" kern="0" dirty="0" smtClean="0">
                <a:solidFill>
                  <a:srgbClr val="003366"/>
                </a:solidFill>
                <a:latin typeface="+mn-lt"/>
              </a:rPr>
              <a:t>.</a:t>
            </a:r>
          </a:p>
          <a:p>
            <a:pPr algn="just" defTabSz="3715518">
              <a:spcBef>
                <a:spcPct val="20000"/>
              </a:spcBef>
              <a:defRPr/>
            </a:pPr>
            <a:r>
              <a:rPr lang="en-US" sz="1960" i="0" u="sng" kern="0" dirty="0" smtClean="0">
                <a:solidFill>
                  <a:srgbClr val="003366"/>
                </a:solidFill>
                <a:latin typeface="+mn-lt"/>
              </a:rPr>
              <a:t>SIMULATIONS</a:t>
            </a:r>
            <a:r>
              <a:rPr lang="en-US" sz="1960" i="0" kern="0" dirty="0" smtClean="0">
                <a:solidFill>
                  <a:srgbClr val="003366"/>
                </a:solidFill>
                <a:latin typeface="+mn-lt"/>
              </a:rPr>
              <a:t>: For the Non-Fluted </a:t>
            </a:r>
            <a:r>
              <a:rPr lang="en-US" sz="1960" i="0" kern="0" dirty="0" err="1" smtClean="0">
                <a:solidFill>
                  <a:srgbClr val="003366"/>
                </a:solidFill>
                <a:latin typeface="+mn-lt"/>
              </a:rPr>
              <a:t>MiniPat</a:t>
            </a:r>
            <a:r>
              <a:rPr lang="en-US" sz="1960" i="0" kern="0" dirty="0" smtClean="0">
                <a:solidFill>
                  <a:srgbClr val="003366"/>
                </a:solidFill>
                <a:latin typeface="+mn-lt"/>
              </a:rPr>
              <a:t>, we have done seven different meshes from the lowest number of cells to the highest number of cells with the aim to find a good meshing method, taking into consideration all the meaningful aspect in a CFD problem. Once that we have obtained the right mesh, we have applied a similar mesh for the Fluted </a:t>
            </a:r>
            <a:r>
              <a:rPr lang="en-US" sz="1960" i="0" kern="0" dirty="0" err="1" smtClean="0">
                <a:solidFill>
                  <a:srgbClr val="003366"/>
                </a:solidFill>
                <a:latin typeface="+mn-lt"/>
              </a:rPr>
              <a:t>MiniPat</a:t>
            </a:r>
            <a:r>
              <a:rPr lang="en-US" sz="1960" i="0" kern="0" dirty="0" smtClean="0">
                <a:solidFill>
                  <a:srgbClr val="003366"/>
                </a:solidFill>
                <a:latin typeface="+mn-lt"/>
              </a:rPr>
              <a:t> design. In theses simulations we got the drag coefficient of both models and the torque of the Fluted one. The CFD program also allows us to obtain fluid visualizations.</a:t>
            </a:r>
          </a:p>
          <a:p>
            <a:pPr algn="just" defTabSz="3715518">
              <a:spcBef>
                <a:spcPct val="20000"/>
              </a:spcBef>
              <a:defRPr/>
            </a:pPr>
            <a:r>
              <a:rPr lang="en-US" sz="1960" i="0" u="sng" kern="0" dirty="0" smtClean="0">
                <a:solidFill>
                  <a:srgbClr val="003366"/>
                </a:solidFill>
                <a:latin typeface="+mn-lt"/>
              </a:rPr>
              <a:t>EXPERIMENTS</a:t>
            </a:r>
            <a:r>
              <a:rPr lang="en-US" sz="1960" i="0" kern="0" dirty="0" smtClean="0">
                <a:solidFill>
                  <a:srgbClr val="003366"/>
                </a:solidFill>
                <a:latin typeface="+mn-lt"/>
              </a:rPr>
              <a:t>: We will test our models in the wind tunnel by rapid prototyping. One consideration to do in this part of the experiment is to be aware of matching the Reynolds number correctly because the fluid in our CFD is water and in the wind tunnel is air. By a </a:t>
            </a:r>
            <a:r>
              <a:rPr lang="en-US" sz="1960" i="0" kern="0" dirty="0" err="1" smtClean="0">
                <a:solidFill>
                  <a:srgbClr val="003366"/>
                </a:solidFill>
                <a:latin typeface="+mn-lt"/>
              </a:rPr>
              <a:t>forcemeter</a:t>
            </a:r>
            <a:r>
              <a:rPr lang="en-US" sz="1960" i="0" kern="0" dirty="0" smtClean="0">
                <a:solidFill>
                  <a:srgbClr val="003366"/>
                </a:solidFill>
                <a:latin typeface="+mn-lt"/>
              </a:rPr>
              <a:t>, it is possible to calculate the drag coefficient of both models. We have been  able to visualize the stream lines next to the device’s surfaces by a smoke generator. </a:t>
            </a:r>
          </a:p>
          <a:p>
            <a:pPr algn="just" defTabSz="3715518">
              <a:spcBef>
                <a:spcPct val="20000"/>
              </a:spcBef>
              <a:defRPr/>
            </a:pPr>
            <a:r>
              <a:rPr lang="en-US" sz="1960" i="0" u="sng" kern="0" dirty="0" smtClean="0">
                <a:solidFill>
                  <a:srgbClr val="003366"/>
                </a:solidFill>
                <a:latin typeface="+mn-lt"/>
              </a:rPr>
              <a:t>THEORETICAL CALCULATIONS</a:t>
            </a:r>
            <a:r>
              <a:rPr lang="en-US" sz="1960" i="0" kern="0" dirty="0" smtClean="0">
                <a:solidFill>
                  <a:srgbClr val="003366"/>
                </a:solidFill>
                <a:latin typeface="+mn-lt"/>
              </a:rPr>
              <a:t>: In this section we want to calculate the torque by the fluid conservation equations.</a:t>
            </a:r>
            <a:endParaRPr lang="en-US" sz="1960" i="0" kern="0" dirty="0">
              <a:solidFill>
                <a:srgbClr val="003366"/>
              </a:solidFill>
              <a:latin typeface="+mn-lt"/>
            </a:endParaRPr>
          </a:p>
        </p:txBody>
      </p:sp>
      <p:sp>
        <p:nvSpPr>
          <p:cNvPr id="2050" name="Rectangle 2"/>
          <p:cNvSpPr>
            <a:spLocks noChangeArrowheads="1"/>
          </p:cNvSpPr>
          <p:nvPr/>
        </p:nvSpPr>
        <p:spPr bwMode="auto">
          <a:xfrm>
            <a:off x="14548295" y="186921"/>
            <a:ext cx="164212" cy="845360"/>
          </a:xfrm>
          <a:prstGeom prst="rect">
            <a:avLst/>
          </a:prstGeom>
          <a:noFill/>
          <a:ln w="9525">
            <a:noFill/>
            <a:miter lim="800000"/>
            <a:headEnd/>
            <a:tailEnd/>
          </a:ln>
          <a:effectLst/>
        </p:spPr>
        <p:txBody>
          <a:bodyPr vert="horz" wrap="none" lIns="81280" tIns="40640" rIns="81280" bIns="40640" numCol="1" anchor="ctr" anchorCtr="0" compatLnSpc="1">
            <a:prstTxWarp prst="textNoShape">
              <a:avLst/>
            </a:prstTxWarp>
            <a:spAutoFit/>
          </a:bodyPr>
          <a:lstStyle/>
          <a:p>
            <a:endParaRPr lang="en-US" sz="4960"/>
          </a:p>
        </p:txBody>
      </p:sp>
      <p:sp>
        <p:nvSpPr>
          <p:cNvPr id="2056" name="Rectangle 8"/>
          <p:cNvSpPr>
            <a:spLocks noChangeArrowheads="1"/>
          </p:cNvSpPr>
          <p:nvPr/>
        </p:nvSpPr>
        <p:spPr bwMode="auto">
          <a:xfrm>
            <a:off x="14548295" y="186921"/>
            <a:ext cx="164212" cy="845360"/>
          </a:xfrm>
          <a:prstGeom prst="rect">
            <a:avLst/>
          </a:prstGeom>
          <a:noFill/>
          <a:ln w="9525">
            <a:noFill/>
            <a:miter lim="800000"/>
            <a:headEnd/>
            <a:tailEnd/>
          </a:ln>
          <a:effectLst/>
        </p:spPr>
        <p:txBody>
          <a:bodyPr vert="horz" wrap="none" lIns="81280" tIns="40640" rIns="81280" bIns="40640" numCol="1" anchor="ctr" anchorCtr="0" compatLnSpc="1">
            <a:prstTxWarp prst="textNoShape">
              <a:avLst/>
            </a:prstTxWarp>
            <a:spAutoFit/>
          </a:bodyPr>
          <a:lstStyle/>
          <a:p>
            <a:endParaRPr lang="en-US" sz="4960"/>
          </a:p>
        </p:txBody>
      </p:sp>
      <p:sp>
        <p:nvSpPr>
          <p:cNvPr id="2059" name="Rectangle 11"/>
          <p:cNvSpPr>
            <a:spLocks noChangeArrowheads="1"/>
          </p:cNvSpPr>
          <p:nvPr/>
        </p:nvSpPr>
        <p:spPr bwMode="auto">
          <a:xfrm>
            <a:off x="14548295" y="186921"/>
            <a:ext cx="164212" cy="845360"/>
          </a:xfrm>
          <a:prstGeom prst="rect">
            <a:avLst/>
          </a:prstGeom>
          <a:noFill/>
          <a:ln w="9525">
            <a:noFill/>
            <a:miter lim="800000"/>
            <a:headEnd/>
            <a:tailEnd/>
          </a:ln>
          <a:effectLst/>
        </p:spPr>
        <p:txBody>
          <a:bodyPr vert="horz" wrap="none" lIns="81280" tIns="40640" rIns="81280" bIns="40640" numCol="1" anchor="ctr" anchorCtr="0" compatLnSpc="1">
            <a:prstTxWarp prst="textNoShape">
              <a:avLst/>
            </a:prstTxWarp>
            <a:spAutoFit/>
          </a:bodyPr>
          <a:lstStyle/>
          <a:p>
            <a:endParaRPr lang="en-US" sz="4960"/>
          </a:p>
        </p:txBody>
      </p:sp>
      <p:sp>
        <p:nvSpPr>
          <p:cNvPr id="2062" name="Rectangle 14"/>
          <p:cNvSpPr>
            <a:spLocks noChangeArrowheads="1"/>
          </p:cNvSpPr>
          <p:nvPr/>
        </p:nvSpPr>
        <p:spPr bwMode="auto">
          <a:xfrm>
            <a:off x="14548295" y="186921"/>
            <a:ext cx="164212" cy="845360"/>
          </a:xfrm>
          <a:prstGeom prst="rect">
            <a:avLst/>
          </a:prstGeom>
          <a:noFill/>
          <a:ln w="9525">
            <a:noFill/>
            <a:miter lim="800000"/>
            <a:headEnd/>
            <a:tailEnd/>
          </a:ln>
          <a:effectLst/>
        </p:spPr>
        <p:txBody>
          <a:bodyPr vert="horz" wrap="none" lIns="81280" tIns="40640" rIns="81280" bIns="40640" numCol="1" anchor="ctr" anchorCtr="0" compatLnSpc="1">
            <a:prstTxWarp prst="textNoShape">
              <a:avLst/>
            </a:prstTxWarp>
            <a:spAutoFit/>
          </a:bodyPr>
          <a:lstStyle/>
          <a:p>
            <a:endParaRPr lang="en-US" sz="4960"/>
          </a:p>
        </p:txBody>
      </p:sp>
      <p:sp>
        <p:nvSpPr>
          <p:cNvPr id="2065" name="Rectangle 17"/>
          <p:cNvSpPr>
            <a:spLocks noChangeArrowheads="1"/>
          </p:cNvSpPr>
          <p:nvPr/>
        </p:nvSpPr>
        <p:spPr bwMode="auto">
          <a:xfrm>
            <a:off x="14548295" y="186921"/>
            <a:ext cx="164212" cy="845360"/>
          </a:xfrm>
          <a:prstGeom prst="rect">
            <a:avLst/>
          </a:prstGeom>
          <a:noFill/>
          <a:ln w="9525">
            <a:noFill/>
            <a:miter lim="800000"/>
            <a:headEnd/>
            <a:tailEnd/>
          </a:ln>
          <a:effectLst/>
        </p:spPr>
        <p:txBody>
          <a:bodyPr vert="horz" wrap="none" lIns="81280" tIns="40640" rIns="81280" bIns="40640" numCol="1" anchor="ctr" anchorCtr="0" compatLnSpc="1">
            <a:prstTxWarp prst="textNoShape">
              <a:avLst/>
            </a:prstTxWarp>
            <a:spAutoFit/>
          </a:bodyPr>
          <a:lstStyle/>
          <a:p>
            <a:endParaRPr lang="en-US" sz="4960"/>
          </a:p>
        </p:txBody>
      </p:sp>
      <p:sp>
        <p:nvSpPr>
          <p:cNvPr id="65" name="Text Placeholder 2"/>
          <p:cNvSpPr txBox="1">
            <a:spLocks/>
          </p:cNvSpPr>
          <p:nvPr/>
        </p:nvSpPr>
        <p:spPr>
          <a:xfrm>
            <a:off x="20915713" y="25427581"/>
            <a:ext cx="8257015" cy="6442730"/>
          </a:xfrm>
          <a:prstGeom prst="rect">
            <a:avLst/>
          </a:prstGeom>
        </p:spPr>
        <p:txBody>
          <a:bodyPr/>
          <a:lstStyle/>
          <a:p>
            <a:pPr marL="425736" indent="-425736" algn="l" defTabSz="3715518">
              <a:spcBef>
                <a:spcPct val="20000"/>
              </a:spcBef>
            </a:pPr>
            <a:r>
              <a:rPr lang="en-US" sz="3200" i="0" kern="0" dirty="0">
                <a:solidFill>
                  <a:srgbClr val="003366"/>
                </a:solidFill>
                <a:latin typeface="+mn-lt"/>
              </a:rPr>
              <a:t>6. </a:t>
            </a:r>
            <a:r>
              <a:rPr lang="en-US" sz="3200" i="0" kern="0" dirty="0" smtClean="0">
                <a:solidFill>
                  <a:srgbClr val="003366"/>
                </a:solidFill>
                <a:latin typeface="+mn-lt"/>
              </a:rPr>
              <a:t>Conclusions</a:t>
            </a:r>
            <a:endParaRPr lang="en-US" sz="3200" i="0" kern="0" dirty="0">
              <a:solidFill>
                <a:srgbClr val="003366"/>
              </a:solidFill>
              <a:latin typeface="+mn-lt"/>
            </a:endParaRPr>
          </a:p>
        </p:txBody>
      </p:sp>
      <p:sp>
        <p:nvSpPr>
          <p:cNvPr id="67" name="Text Placeholder 2"/>
          <p:cNvSpPr txBox="1">
            <a:spLocks/>
          </p:cNvSpPr>
          <p:nvPr/>
        </p:nvSpPr>
        <p:spPr>
          <a:xfrm>
            <a:off x="20966751" y="32499827"/>
            <a:ext cx="8976220" cy="3685016"/>
          </a:xfrm>
          <a:prstGeom prst="rect">
            <a:avLst/>
          </a:prstGeom>
        </p:spPr>
        <p:txBody>
          <a:bodyPr/>
          <a:lstStyle/>
          <a:p>
            <a:pPr marL="425736" indent="-425736" algn="just" defTabSz="3715518">
              <a:spcBef>
                <a:spcPct val="20000"/>
              </a:spcBef>
              <a:spcAft>
                <a:spcPts val="533"/>
              </a:spcAft>
            </a:pPr>
            <a:r>
              <a:rPr lang="en-US" sz="1500" b="0" i="0" kern="0" dirty="0">
                <a:solidFill>
                  <a:srgbClr val="003366"/>
                </a:solidFill>
                <a:latin typeface="+mn-lt"/>
              </a:rPr>
              <a:t>References : </a:t>
            </a:r>
          </a:p>
          <a:p>
            <a:pPr algn="just"/>
            <a:r>
              <a:rPr lang="en-US" sz="1500" b="0" i="0" dirty="0">
                <a:solidFill>
                  <a:srgbClr val="003366"/>
                </a:solidFill>
                <a:latin typeface="+mn-lt"/>
              </a:rPr>
              <a:t>1. J. Pritchard. “Fox and McDonald’s introduction to Fluid Mechanics”, 8th edition, 2011.</a:t>
            </a:r>
          </a:p>
          <a:p>
            <a:pPr algn="just"/>
            <a:r>
              <a:rPr lang="en-US" sz="1500" b="0" i="0" dirty="0">
                <a:solidFill>
                  <a:srgbClr val="003366"/>
                </a:solidFill>
                <a:latin typeface="+mn-lt"/>
              </a:rPr>
              <a:t>2. John Anderson Jr. “Fundamentals of Aerodynamics”, 5th edition, 2010.</a:t>
            </a:r>
          </a:p>
          <a:p>
            <a:pPr algn="just"/>
            <a:r>
              <a:rPr lang="en-US" sz="1500" b="0" i="0" dirty="0">
                <a:solidFill>
                  <a:srgbClr val="003366"/>
                </a:solidFill>
                <a:latin typeface="+mn-lt"/>
              </a:rPr>
              <a:t>3. John Anderson Jr. “Computational Fluid Dynamics. The basic with applications”, 1st </a:t>
            </a:r>
            <a:r>
              <a:rPr lang="en-US" sz="1500" b="0" i="0" dirty="0" smtClean="0">
                <a:solidFill>
                  <a:srgbClr val="003366"/>
                </a:solidFill>
                <a:latin typeface="+mn-lt"/>
              </a:rPr>
              <a:t>edition,1995</a:t>
            </a:r>
            <a:r>
              <a:rPr lang="en-US" sz="1500" b="0" i="0" dirty="0">
                <a:solidFill>
                  <a:srgbClr val="003366"/>
                </a:solidFill>
                <a:latin typeface="+mn-lt"/>
              </a:rPr>
              <a:t>.</a:t>
            </a:r>
          </a:p>
          <a:p>
            <a:pPr algn="just"/>
            <a:r>
              <a:rPr lang="en-US" sz="1500" b="0" i="0" dirty="0" smtClean="0">
                <a:solidFill>
                  <a:srgbClr val="003366"/>
                </a:solidFill>
                <a:latin typeface="+mn-lt"/>
              </a:rPr>
              <a:t>4. </a:t>
            </a:r>
            <a:r>
              <a:rPr lang="en-US" sz="1500" b="0" i="0" dirty="0" err="1">
                <a:solidFill>
                  <a:srgbClr val="003366"/>
                </a:solidFill>
                <a:latin typeface="+mn-lt"/>
              </a:rPr>
              <a:t>Ansys</a:t>
            </a:r>
            <a:r>
              <a:rPr lang="en-US" sz="1500" b="0" i="0" dirty="0">
                <a:solidFill>
                  <a:srgbClr val="003366"/>
                </a:solidFill>
                <a:latin typeface="+mn-lt"/>
              </a:rPr>
              <a:t>, Customer Training </a:t>
            </a:r>
            <a:r>
              <a:rPr lang="en-US" sz="1500" b="0" i="0" dirty="0" err="1">
                <a:solidFill>
                  <a:srgbClr val="003366"/>
                </a:solidFill>
                <a:latin typeface="+mn-lt"/>
              </a:rPr>
              <a:t>Material.”Introduction</a:t>
            </a:r>
            <a:r>
              <a:rPr lang="en-US" sz="1500" b="0" i="0" dirty="0">
                <a:solidFill>
                  <a:srgbClr val="003366"/>
                </a:solidFill>
                <a:latin typeface="+mn-lt"/>
              </a:rPr>
              <a:t> to ANSYS Workshop”, 2010.</a:t>
            </a:r>
          </a:p>
          <a:p>
            <a:pPr algn="just"/>
            <a:r>
              <a:rPr lang="en-US" sz="1500" b="0" i="0" dirty="0" smtClean="0">
                <a:solidFill>
                  <a:srgbClr val="003366"/>
                </a:solidFill>
                <a:latin typeface="+mn-lt"/>
              </a:rPr>
              <a:t>5. </a:t>
            </a:r>
            <a:r>
              <a:rPr lang="en-US" sz="1500" b="0" i="0" dirty="0" err="1">
                <a:solidFill>
                  <a:srgbClr val="003366"/>
                </a:solidFill>
                <a:latin typeface="+mn-lt"/>
              </a:rPr>
              <a:t>Ansys</a:t>
            </a:r>
            <a:r>
              <a:rPr lang="en-US" sz="1500" b="0" i="0" dirty="0">
                <a:solidFill>
                  <a:srgbClr val="003366"/>
                </a:solidFill>
                <a:latin typeface="+mn-lt"/>
              </a:rPr>
              <a:t>, Customer Training </a:t>
            </a:r>
            <a:r>
              <a:rPr lang="en-US" sz="1500" b="0" i="0" dirty="0" err="1">
                <a:solidFill>
                  <a:srgbClr val="003366"/>
                </a:solidFill>
                <a:latin typeface="+mn-lt"/>
              </a:rPr>
              <a:t>Material.”Introduction</a:t>
            </a:r>
            <a:r>
              <a:rPr lang="en-US" sz="1500" b="0" i="0" dirty="0">
                <a:solidFill>
                  <a:srgbClr val="003366"/>
                </a:solidFill>
                <a:latin typeface="+mn-lt"/>
              </a:rPr>
              <a:t> to ANSYS FLUENT”, 2010.</a:t>
            </a:r>
          </a:p>
          <a:p>
            <a:pPr algn="just"/>
            <a:r>
              <a:rPr lang="pt-BR" sz="1500" b="0" i="0" dirty="0" smtClean="0">
                <a:solidFill>
                  <a:srgbClr val="003366"/>
                </a:solidFill>
                <a:latin typeface="+mn-lt"/>
              </a:rPr>
              <a:t>6. </a:t>
            </a:r>
            <a:r>
              <a:rPr lang="pt-BR" sz="1500" b="0" i="0" dirty="0">
                <a:solidFill>
                  <a:srgbClr val="003366"/>
                </a:solidFill>
                <a:latin typeface="+mn-lt"/>
              </a:rPr>
              <a:t>AeroLab Handouts, ”Manuel of AeroLab”</a:t>
            </a:r>
          </a:p>
          <a:p>
            <a:pPr algn="just"/>
            <a:r>
              <a:rPr lang="en-US" sz="1500" b="0" i="0" dirty="0" smtClean="0">
                <a:solidFill>
                  <a:srgbClr val="003366"/>
                </a:solidFill>
                <a:latin typeface="+mn-lt"/>
              </a:rPr>
              <a:t>7. </a:t>
            </a:r>
            <a:r>
              <a:rPr lang="en-US" sz="1500" b="0" i="0" dirty="0">
                <a:solidFill>
                  <a:srgbClr val="003366"/>
                </a:solidFill>
                <a:latin typeface="+mn-lt"/>
              </a:rPr>
              <a:t>Wildlife Computers,” ProductSheet_MiniPAT_v15-10”, 2014.</a:t>
            </a:r>
          </a:p>
          <a:p>
            <a:pPr algn="just"/>
            <a:r>
              <a:rPr lang="en-US" sz="1500" b="0" i="0" dirty="0" smtClean="0">
                <a:solidFill>
                  <a:srgbClr val="003366"/>
                </a:solidFill>
                <a:latin typeface="+mn-lt"/>
              </a:rPr>
              <a:t>8. </a:t>
            </a:r>
            <a:r>
              <a:rPr lang="en-US" sz="1500" b="0" i="0" dirty="0">
                <a:solidFill>
                  <a:srgbClr val="003366"/>
                </a:solidFill>
                <a:latin typeface="+mn-lt"/>
              </a:rPr>
              <a:t>"Test by Yachting Monthly: "Highest Top Speed..."" </a:t>
            </a:r>
            <a:r>
              <a:rPr lang="en-US" sz="1500" b="0" dirty="0">
                <a:solidFill>
                  <a:srgbClr val="003366"/>
                </a:solidFill>
                <a:latin typeface="+mn-lt"/>
              </a:rPr>
              <a:t>Folding Propellers</a:t>
            </a:r>
            <a:r>
              <a:rPr lang="en-US" sz="1500" b="0" i="0" dirty="0">
                <a:solidFill>
                  <a:srgbClr val="003366"/>
                </a:solidFill>
                <a:latin typeface="+mn-lt"/>
              </a:rPr>
              <a:t>. </a:t>
            </a:r>
            <a:r>
              <a:rPr lang="en-US" sz="1500" b="0" i="0" dirty="0" err="1">
                <a:solidFill>
                  <a:srgbClr val="003366"/>
                </a:solidFill>
                <a:latin typeface="+mn-lt"/>
              </a:rPr>
              <a:t>N.p</a:t>
            </a:r>
            <a:r>
              <a:rPr lang="en-US" sz="1500" b="0" i="0" dirty="0">
                <a:solidFill>
                  <a:srgbClr val="003366"/>
                </a:solidFill>
                <a:latin typeface="+mn-lt"/>
              </a:rPr>
              <a:t>., </a:t>
            </a:r>
            <a:r>
              <a:rPr lang="en-US" sz="1500" b="0" i="0" dirty="0" err="1">
                <a:solidFill>
                  <a:srgbClr val="003366"/>
                </a:solidFill>
                <a:latin typeface="+mn-lt"/>
              </a:rPr>
              <a:t>n.d.</a:t>
            </a:r>
            <a:r>
              <a:rPr lang="en-US" sz="1500" b="0" i="0" dirty="0">
                <a:solidFill>
                  <a:srgbClr val="003366"/>
                </a:solidFill>
                <a:latin typeface="+mn-lt"/>
              </a:rPr>
              <a:t> Web. 10 </a:t>
            </a:r>
            <a:r>
              <a:rPr lang="en-US" sz="1500" b="0" i="0" dirty="0" smtClean="0">
                <a:solidFill>
                  <a:srgbClr val="003366"/>
                </a:solidFill>
                <a:latin typeface="+mn-lt"/>
              </a:rPr>
              <a:t>May 2016</a:t>
            </a:r>
            <a:r>
              <a:rPr lang="en-US" sz="1500" b="0" i="0" dirty="0">
                <a:solidFill>
                  <a:srgbClr val="003366"/>
                </a:solidFill>
                <a:latin typeface="+mn-lt"/>
              </a:rPr>
              <a:t>.</a:t>
            </a:r>
          </a:p>
          <a:p>
            <a:pPr algn="just"/>
            <a:r>
              <a:rPr lang="en-US" sz="1500" b="0" i="0" dirty="0" smtClean="0">
                <a:solidFill>
                  <a:srgbClr val="003366"/>
                </a:solidFill>
                <a:latin typeface="+mn-lt"/>
              </a:rPr>
              <a:t>9. </a:t>
            </a:r>
            <a:r>
              <a:rPr lang="en-US" sz="1500" b="0" dirty="0" smtClean="0">
                <a:solidFill>
                  <a:srgbClr val="003366"/>
                </a:solidFill>
                <a:latin typeface="+mn-lt"/>
              </a:rPr>
              <a:t>NASA</a:t>
            </a:r>
            <a:r>
              <a:rPr lang="en-US" sz="1500" b="0" i="0" dirty="0" smtClean="0">
                <a:solidFill>
                  <a:srgbClr val="003366"/>
                </a:solidFill>
                <a:latin typeface="+mn-lt"/>
              </a:rPr>
              <a:t>. NASA, </a:t>
            </a:r>
            <a:r>
              <a:rPr lang="en-US" sz="1500" b="0" i="0" dirty="0" err="1" smtClean="0">
                <a:solidFill>
                  <a:srgbClr val="003366"/>
                </a:solidFill>
                <a:latin typeface="+mn-lt"/>
              </a:rPr>
              <a:t>n.d.</a:t>
            </a:r>
            <a:r>
              <a:rPr lang="en-US" sz="1500" b="0" i="0" dirty="0" smtClean="0">
                <a:solidFill>
                  <a:srgbClr val="003366"/>
                </a:solidFill>
                <a:latin typeface="+mn-lt"/>
              </a:rPr>
              <a:t> Web. 10 May 2016.</a:t>
            </a:r>
          </a:p>
          <a:p>
            <a:pPr algn="just"/>
            <a:r>
              <a:rPr lang="en-US" sz="1500" b="0" i="0" dirty="0" smtClean="0">
                <a:solidFill>
                  <a:srgbClr val="003366"/>
                </a:solidFill>
                <a:latin typeface="+mn-lt"/>
              </a:rPr>
              <a:t>10. "CFD Online." CFD Online. </a:t>
            </a:r>
            <a:r>
              <a:rPr lang="en-US" sz="1500" b="0" i="0" dirty="0" err="1" smtClean="0">
                <a:solidFill>
                  <a:srgbClr val="003366"/>
                </a:solidFill>
                <a:latin typeface="+mn-lt"/>
              </a:rPr>
              <a:t>N.p</a:t>
            </a:r>
            <a:r>
              <a:rPr lang="en-US" sz="1500" b="0" i="0" dirty="0" smtClean="0">
                <a:solidFill>
                  <a:srgbClr val="003366"/>
                </a:solidFill>
                <a:latin typeface="+mn-lt"/>
              </a:rPr>
              <a:t>., </a:t>
            </a:r>
            <a:r>
              <a:rPr lang="en-US" sz="1500" b="0" i="0" dirty="0" err="1" smtClean="0">
                <a:solidFill>
                  <a:srgbClr val="003366"/>
                </a:solidFill>
                <a:latin typeface="+mn-lt"/>
              </a:rPr>
              <a:t>n.d.</a:t>
            </a:r>
            <a:r>
              <a:rPr lang="en-US" sz="1500" b="0" i="0" dirty="0" smtClean="0">
                <a:solidFill>
                  <a:srgbClr val="003366"/>
                </a:solidFill>
                <a:latin typeface="+mn-lt"/>
              </a:rPr>
              <a:t> Web. 10 May 2016</a:t>
            </a:r>
          </a:p>
          <a:p>
            <a:pPr algn="just"/>
            <a:r>
              <a:rPr lang="en-US" sz="1500" b="0" i="0" dirty="0" smtClean="0">
                <a:solidFill>
                  <a:srgbClr val="003366"/>
                </a:solidFill>
                <a:latin typeface="+mn-lt"/>
              </a:rPr>
              <a:t>11. "Local Weather Conditions - Northern Arizona University, Flagstaff, </a:t>
            </a:r>
            <a:r>
              <a:rPr lang="en-US" sz="1500" b="0" i="0" dirty="0" err="1" smtClean="0">
                <a:solidFill>
                  <a:srgbClr val="003366"/>
                </a:solidFill>
                <a:latin typeface="+mn-lt"/>
              </a:rPr>
              <a:t>Arizona."Local</a:t>
            </a:r>
            <a:r>
              <a:rPr lang="en-US" sz="1500" b="0" i="0" dirty="0" smtClean="0">
                <a:solidFill>
                  <a:srgbClr val="003366"/>
                </a:solidFill>
                <a:latin typeface="+mn-lt"/>
              </a:rPr>
              <a:t> Weather</a:t>
            </a:r>
          </a:p>
          <a:p>
            <a:pPr algn="just"/>
            <a:endParaRPr lang="en-US" sz="1500" b="0" i="0" dirty="0" smtClean="0">
              <a:solidFill>
                <a:srgbClr val="003366"/>
              </a:solidFill>
              <a:latin typeface="+mn-lt"/>
            </a:endParaRPr>
          </a:p>
          <a:p>
            <a:pPr algn="just"/>
            <a:r>
              <a:rPr lang="en-US" sz="1500" b="0" i="0" dirty="0" smtClean="0">
                <a:solidFill>
                  <a:srgbClr val="003366"/>
                </a:solidFill>
                <a:latin typeface="+mn-lt"/>
              </a:rPr>
              <a:t>Acknowledgments</a:t>
            </a:r>
            <a:r>
              <a:rPr lang="en-US" sz="1500" b="0" i="0" dirty="0">
                <a:solidFill>
                  <a:srgbClr val="003366"/>
                </a:solidFill>
                <a:latin typeface="+mn-lt"/>
              </a:rPr>
              <a:t>: </a:t>
            </a:r>
          </a:p>
          <a:p>
            <a:pPr algn="just"/>
            <a:r>
              <a:rPr lang="en-US" sz="1500" b="0" i="0" dirty="0">
                <a:solidFill>
                  <a:srgbClr val="003366"/>
                </a:solidFill>
                <a:latin typeface="+mn-lt"/>
              </a:rPr>
              <a:t>Special thanks to the </a:t>
            </a:r>
            <a:r>
              <a:rPr lang="en-US" sz="1500" b="0" i="0" dirty="0" smtClean="0">
                <a:solidFill>
                  <a:srgbClr val="003366"/>
                </a:solidFill>
                <a:latin typeface="+mn-lt"/>
              </a:rPr>
              <a:t>Dr. Thomas Acker, Dr. Michael Shafer, Seth Lawrence and Greg </a:t>
            </a:r>
            <a:r>
              <a:rPr lang="en-US" sz="1500" b="0" i="0" dirty="0" err="1" smtClean="0">
                <a:solidFill>
                  <a:srgbClr val="003366"/>
                </a:solidFill>
                <a:latin typeface="+mn-lt"/>
              </a:rPr>
              <a:t>Hahm</a:t>
            </a:r>
            <a:r>
              <a:rPr lang="en-US" sz="1500" b="0" i="0" dirty="0" smtClean="0">
                <a:solidFill>
                  <a:srgbClr val="003366"/>
                </a:solidFill>
                <a:latin typeface="+mn-lt"/>
              </a:rPr>
              <a:t> . </a:t>
            </a:r>
            <a:endParaRPr lang="en-US" sz="1500" b="0" i="0" kern="0" dirty="0">
              <a:solidFill>
                <a:srgbClr val="003366"/>
              </a:solidFill>
              <a:latin typeface="+mn-lt"/>
            </a:endParaRPr>
          </a:p>
          <a:p>
            <a:pPr marL="425736" indent="-425736" algn="l" defTabSz="3715518">
              <a:spcBef>
                <a:spcPct val="20000"/>
              </a:spcBef>
              <a:buFontTx/>
              <a:buChar char="•"/>
            </a:pPr>
            <a:endParaRPr lang="en-US" sz="1600" dirty="0">
              <a:solidFill>
                <a:srgbClr val="003366"/>
              </a:solidFill>
              <a:latin typeface="+mn-lt"/>
            </a:endParaRPr>
          </a:p>
          <a:p>
            <a:pPr marL="425736" indent="-425736" algn="l" defTabSz="3715518">
              <a:spcBef>
                <a:spcPct val="20000"/>
              </a:spcBef>
              <a:buFontTx/>
              <a:buChar char="•"/>
            </a:pPr>
            <a:endParaRPr lang="en-US" sz="1600" dirty="0">
              <a:solidFill>
                <a:srgbClr val="003366"/>
              </a:solidFill>
              <a:latin typeface="+mn-lt"/>
            </a:endParaRPr>
          </a:p>
        </p:txBody>
      </p:sp>
      <p:sp>
        <p:nvSpPr>
          <p:cNvPr id="42" name="Text Placeholder 2"/>
          <p:cNvSpPr txBox="1">
            <a:spLocks/>
          </p:cNvSpPr>
          <p:nvPr/>
        </p:nvSpPr>
        <p:spPr>
          <a:xfrm>
            <a:off x="135467" y="16191908"/>
            <a:ext cx="13732951" cy="652198"/>
          </a:xfrm>
          <a:prstGeom prst="rect">
            <a:avLst/>
          </a:prstGeom>
        </p:spPr>
        <p:txBody>
          <a:bodyPr/>
          <a:lstStyle>
            <a:lvl1pPr marL="478947" indent="-478947" algn="l" defTabSz="4179905" rtl="0" fontAlgn="base">
              <a:spcBef>
                <a:spcPct val="20000"/>
              </a:spcBef>
              <a:spcAft>
                <a:spcPct val="0"/>
              </a:spcAft>
              <a:buChar char="•"/>
              <a:defRPr sz="3700" b="1">
                <a:solidFill>
                  <a:srgbClr val="003366"/>
                </a:solidFill>
                <a:latin typeface="+mn-lt"/>
                <a:ea typeface="+mn-ea"/>
                <a:cs typeface="+mn-cs"/>
              </a:defRPr>
            </a:lvl1pPr>
            <a:lvl2pPr marL="1654546" indent="-653110" algn="l" defTabSz="4179905" rtl="0" fontAlgn="base">
              <a:spcBef>
                <a:spcPct val="20000"/>
              </a:spcBef>
              <a:spcAft>
                <a:spcPct val="0"/>
              </a:spcAft>
              <a:buChar char="–"/>
              <a:defRPr sz="3700" b="1">
                <a:solidFill>
                  <a:srgbClr val="003366"/>
                </a:solidFill>
                <a:latin typeface="+mn-lt"/>
              </a:defRPr>
            </a:lvl2pPr>
            <a:lvl3pPr marL="2699522" indent="-609570" algn="l" defTabSz="4179905" rtl="0" fontAlgn="base">
              <a:spcBef>
                <a:spcPct val="20000"/>
              </a:spcBef>
              <a:spcAft>
                <a:spcPct val="0"/>
              </a:spcAft>
              <a:buChar char="•"/>
              <a:defRPr sz="3700" b="1">
                <a:solidFill>
                  <a:srgbClr val="003366"/>
                </a:solidFill>
                <a:latin typeface="+mn-lt"/>
              </a:defRPr>
            </a:lvl3pPr>
            <a:lvl4pPr marL="3744498" indent="-522488" algn="l" defTabSz="4179905" rtl="0" fontAlgn="base">
              <a:spcBef>
                <a:spcPct val="20000"/>
              </a:spcBef>
              <a:spcAft>
                <a:spcPct val="0"/>
              </a:spcAft>
              <a:buChar char="–"/>
              <a:defRPr sz="3700" b="1">
                <a:solidFill>
                  <a:srgbClr val="003366"/>
                </a:solidFill>
                <a:latin typeface="+mn-lt"/>
              </a:defRPr>
            </a:lvl4pPr>
            <a:lvl5pPr marL="4789475" indent="-609570" algn="l" defTabSz="4179905" rtl="0" fontAlgn="base">
              <a:spcBef>
                <a:spcPct val="20000"/>
              </a:spcBef>
              <a:spcAft>
                <a:spcPct val="0"/>
              </a:spcAft>
              <a:buChar char="»"/>
              <a:defRPr sz="3700" b="1">
                <a:solidFill>
                  <a:srgbClr val="003366"/>
                </a:solidFill>
                <a:latin typeface="+mn-lt"/>
              </a:defRPr>
            </a:lvl5pPr>
            <a:lvl6pPr marL="5311963" indent="-609570" algn="l" defTabSz="4179905" rtl="0" fontAlgn="base">
              <a:spcBef>
                <a:spcPct val="20000"/>
              </a:spcBef>
              <a:spcAft>
                <a:spcPct val="0"/>
              </a:spcAft>
              <a:buChar char="»"/>
              <a:defRPr sz="3700" b="1">
                <a:solidFill>
                  <a:srgbClr val="003366"/>
                </a:solidFill>
                <a:latin typeface="+mn-lt"/>
              </a:defRPr>
            </a:lvl6pPr>
            <a:lvl7pPr marL="5834451" indent="-609570" algn="l" defTabSz="4179905" rtl="0" fontAlgn="base">
              <a:spcBef>
                <a:spcPct val="20000"/>
              </a:spcBef>
              <a:spcAft>
                <a:spcPct val="0"/>
              </a:spcAft>
              <a:buChar char="»"/>
              <a:defRPr sz="3700" b="1">
                <a:solidFill>
                  <a:srgbClr val="003366"/>
                </a:solidFill>
                <a:latin typeface="+mn-lt"/>
              </a:defRPr>
            </a:lvl7pPr>
            <a:lvl8pPr marL="6356939" indent="-609570" algn="l" defTabSz="4179905" rtl="0" fontAlgn="base">
              <a:spcBef>
                <a:spcPct val="20000"/>
              </a:spcBef>
              <a:spcAft>
                <a:spcPct val="0"/>
              </a:spcAft>
              <a:buChar char="»"/>
              <a:defRPr sz="3700" b="1">
                <a:solidFill>
                  <a:srgbClr val="003366"/>
                </a:solidFill>
                <a:latin typeface="+mn-lt"/>
              </a:defRPr>
            </a:lvl8pPr>
            <a:lvl9pPr marL="6879427" indent="-609570" algn="l" defTabSz="4179905" rtl="0" fontAlgn="base">
              <a:spcBef>
                <a:spcPct val="20000"/>
              </a:spcBef>
              <a:spcAft>
                <a:spcPct val="0"/>
              </a:spcAft>
              <a:buChar char="»"/>
              <a:defRPr sz="3700" b="1">
                <a:solidFill>
                  <a:srgbClr val="003366"/>
                </a:solidFill>
                <a:latin typeface="+mn-lt"/>
              </a:defRPr>
            </a:lvl9pPr>
          </a:lstStyle>
          <a:p>
            <a:pPr>
              <a:buFontTx/>
              <a:buNone/>
            </a:pPr>
            <a:r>
              <a:rPr lang="en-US" sz="3200" i="0" dirty="0"/>
              <a:t>3. </a:t>
            </a:r>
            <a:r>
              <a:rPr lang="en-US" sz="3200" i="0" dirty="0" smtClean="0"/>
              <a:t>Results: SIMULATIONS (ANSYS FLUENT)</a:t>
            </a:r>
            <a:endParaRPr lang="en-US" sz="3200" i="0" dirty="0"/>
          </a:p>
        </p:txBody>
      </p:sp>
      <p:sp>
        <p:nvSpPr>
          <p:cNvPr id="4" name="Oval 3"/>
          <p:cNvSpPr/>
          <p:nvPr/>
        </p:nvSpPr>
        <p:spPr bwMode="auto">
          <a:xfrm>
            <a:off x="6028267" y="11378161"/>
            <a:ext cx="1371600" cy="476881"/>
          </a:xfrm>
          <a:prstGeom prst="ellipse">
            <a:avLst/>
          </a:prstGeom>
          <a:noFill/>
          <a:ln w="9525" cap="flat" cmpd="sng" algn="ctr">
            <a:noFill/>
            <a:prstDash val="solid"/>
            <a:round/>
            <a:headEnd type="none" w="med" len="med"/>
            <a:tailEnd type="none" w="med" len="med"/>
          </a:ln>
          <a:effectLst/>
        </p:spPr>
        <p:txBody>
          <a:bodyPr vert="horz" wrap="square" lIns="325120" tIns="162560" rIns="325120" bIns="162560" numCol="1" rtlCol="0" anchor="ctr" anchorCtr="0" compatLnSpc="1">
            <a:prstTxWarp prst="textNoShape">
              <a:avLst/>
            </a:prstTxWarp>
          </a:bodyPr>
          <a:lstStyle/>
          <a:p>
            <a:pPr defTabSz="3251241"/>
            <a:endParaRPr lang="en-US" sz="4800"/>
          </a:p>
        </p:txBody>
      </p:sp>
      <p:sp>
        <p:nvSpPr>
          <p:cNvPr id="17" name="TextBox 16"/>
          <p:cNvSpPr txBox="1"/>
          <p:nvPr/>
        </p:nvSpPr>
        <p:spPr>
          <a:xfrm>
            <a:off x="16982970" y="3199652"/>
            <a:ext cx="4872362" cy="1104661"/>
          </a:xfrm>
          <a:prstGeom prst="rect">
            <a:avLst/>
          </a:prstGeom>
          <a:noFill/>
        </p:spPr>
        <p:txBody>
          <a:bodyPr wrap="square" rtlCol="0">
            <a:spAutoFit/>
          </a:bodyPr>
          <a:lstStyle/>
          <a:p>
            <a:r>
              <a:rPr lang="en-US" sz="4089" dirty="0" smtClean="0">
                <a:solidFill>
                  <a:schemeClr val="bg1"/>
                </a:solidFill>
                <a:latin typeface="+mj-lt"/>
              </a:rPr>
              <a:t>Heather </a:t>
            </a:r>
            <a:r>
              <a:rPr lang="en-US" sz="4089" dirty="0" err="1" smtClean="0">
                <a:solidFill>
                  <a:schemeClr val="bg1"/>
                </a:solidFill>
                <a:latin typeface="+mj-lt"/>
              </a:rPr>
              <a:t>Kutz</a:t>
            </a:r>
            <a:endParaRPr lang="en-US" sz="4267" dirty="0">
              <a:solidFill>
                <a:schemeClr val="bg1"/>
              </a:solidFill>
              <a:latin typeface="+mj-lt"/>
            </a:endParaRPr>
          </a:p>
          <a:p>
            <a:r>
              <a:rPr lang="en-US" sz="2489" dirty="0">
                <a:solidFill>
                  <a:schemeClr val="bg1"/>
                </a:solidFill>
                <a:latin typeface="+mj-lt"/>
              </a:rPr>
              <a:t>Graduate Research Assistant</a:t>
            </a:r>
          </a:p>
        </p:txBody>
      </p:sp>
      <p:sp>
        <p:nvSpPr>
          <p:cNvPr id="28" name="TextBox 27"/>
          <p:cNvSpPr txBox="1"/>
          <p:nvPr/>
        </p:nvSpPr>
        <p:spPr>
          <a:xfrm>
            <a:off x="22313979" y="3199652"/>
            <a:ext cx="4972879" cy="1104661"/>
          </a:xfrm>
          <a:prstGeom prst="rect">
            <a:avLst/>
          </a:prstGeom>
          <a:noFill/>
        </p:spPr>
        <p:txBody>
          <a:bodyPr wrap="square" rtlCol="0">
            <a:spAutoFit/>
          </a:bodyPr>
          <a:lstStyle/>
          <a:p>
            <a:r>
              <a:rPr lang="en-US" sz="4089" dirty="0" smtClean="0">
                <a:solidFill>
                  <a:schemeClr val="bg1"/>
                </a:solidFill>
                <a:latin typeface="+mj-lt"/>
              </a:rPr>
              <a:t>Dr. M. Shafer </a:t>
            </a:r>
            <a:endParaRPr lang="en-US" sz="4089" dirty="0">
              <a:solidFill>
                <a:schemeClr val="bg1"/>
              </a:solidFill>
              <a:latin typeface="+mj-lt"/>
            </a:endParaRPr>
          </a:p>
          <a:p>
            <a:r>
              <a:rPr lang="en-US" sz="2489" dirty="0">
                <a:solidFill>
                  <a:schemeClr val="bg1"/>
                </a:solidFill>
                <a:latin typeface="+mj-lt"/>
              </a:rPr>
              <a:t>Professor, Mechanical Engineering</a:t>
            </a:r>
          </a:p>
        </p:txBody>
      </p:sp>
      <p:cxnSp>
        <p:nvCxnSpPr>
          <p:cNvPr id="33" name="Straight Connector 32"/>
          <p:cNvCxnSpPr/>
          <p:nvPr/>
        </p:nvCxnSpPr>
        <p:spPr bwMode="auto">
          <a:xfrm>
            <a:off x="20541675" y="17540996"/>
            <a:ext cx="812800" cy="812800"/>
          </a:xfrm>
          <a:prstGeom prst="line">
            <a:avLst/>
          </a:prstGeom>
          <a:noFill/>
          <a:ln w="9525" cap="flat" cmpd="sng" algn="ctr">
            <a:noFill/>
            <a:prstDash val="solid"/>
            <a:round/>
            <a:headEnd type="none" w="med" len="med"/>
            <a:tailEnd type="none" w="med" len="med"/>
          </a:ln>
          <a:effectLst/>
        </p:spPr>
      </p:cxnSp>
      <p:cxnSp>
        <p:nvCxnSpPr>
          <p:cNvPr id="40" name="Straight Connector 39"/>
          <p:cNvCxnSpPr/>
          <p:nvPr/>
        </p:nvCxnSpPr>
        <p:spPr bwMode="auto">
          <a:xfrm>
            <a:off x="14958724" y="17337771"/>
            <a:ext cx="13938815" cy="192661"/>
          </a:xfrm>
          <a:prstGeom prst="line">
            <a:avLst/>
          </a:prstGeom>
          <a:noFill/>
          <a:ln w="9525" cap="flat" cmpd="sng" algn="ctr">
            <a:noFill/>
            <a:prstDash val="solid"/>
            <a:round/>
            <a:headEnd type="none" w="med" len="med"/>
            <a:tailEnd type="none" w="med" len="med"/>
          </a:ln>
          <a:effectLst/>
        </p:spPr>
      </p:cxnSp>
      <p:sp>
        <p:nvSpPr>
          <p:cNvPr id="24" name="Text Placeholder 2"/>
          <p:cNvSpPr txBox="1">
            <a:spLocks/>
          </p:cNvSpPr>
          <p:nvPr/>
        </p:nvSpPr>
        <p:spPr>
          <a:xfrm>
            <a:off x="14285904" y="25607552"/>
            <a:ext cx="6661363" cy="1600902"/>
          </a:xfrm>
          <a:prstGeom prst="rect">
            <a:avLst/>
          </a:prstGeom>
        </p:spPr>
        <p:txBody>
          <a:bodyPr/>
          <a:lstStyle/>
          <a:p>
            <a:pPr marL="425736" indent="-425736" algn="l" defTabSz="3715518">
              <a:spcBef>
                <a:spcPct val="20000"/>
              </a:spcBef>
            </a:pPr>
            <a:r>
              <a:rPr lang="en-US" sz="3200" i="0" kern="0" dirty="0" smtClean="0">
                <a:solidFill>
                  <a:srgbClr val="003366"/>
                </a:solidFill>
                <a:latin typeface="+mn-lt"/>
              </a:rPr>
              <a:t>5. Results: </a:t>
            </a:r>
          </a:p>
          <a:p>
            <a:pPr marL="425736" indent="-425736" algn="l" defTabSz="3715518">
              <a:spcBef>
                <a:spcPct val="20000"/>
              </a:spcBef>
            </a:pPr>
            <a:r>
              <a:rPr lang="en-US" sz="3200" i="0" kern="0" dirty="0" smtClean="0">
                <a:solidFill>
                  <a:srgbClr val="003366"/>
                </a:solidFill>
                <a:latin typeface="+mn-lt"/>
              </a:rPr>
              <a:t>THEORETICAL CALCULATIONS</a:t>
            </a:r>
          </a:p>
          <a:p>
            <a:pPr algn="l">
              <a:defRPr/>
            </a:pPr>
            <a:r>
              <a:rPr lang="en-US" sz="1960" i="0" dirty="0">
                <a:solidFill>
                  <a:srgbClr val="003366"/>
                </a:solidFill>
                <a:latin typeface="+mn-lt"/>
              </a:rPr>
              <a:t>In this section we want to calculate the torque by the fluid conservation </a:t>
            </a:r>
            <a:r>
              <a:rPr lang="en-US" sz="1960" i="0" dirty="0" smtClean="0">
                <a:solidFill>
                  <a:srgbClr val="003366"/>
                </a:solidFill>
                <a:latin typeface="+mn-lt"/>
              </a:rPr>
              <a:t>equations.</a:t>
            </a:r>
            <a:endParaRPr lang="en-US" sz="1960" i="0" dirty="0" smtClean="0">
              <a:solidFill>
                <a:srgbClr val="003366"/>
              </a:solidFill>
              <a:latin typeface="+mn-lt"/>
              <a:cs typeface="Arial" charset="0"/>
            </a:endParaRPr>
          </a:p>
          <a:p>
            <a:pPr algn="l"/>
            <a:endParaRPr lang="en-US" sz="3200" i="0" dirty="0" smtClean="0">
              <a:solidFill>
                <a:srgbClr val="003366"/>
              </a:solidFill>
              <a:latin typeface="+mn-lt"/>
            </a:endParaRPr>
          </a:p>
          <a:p>
            <a:endParaRPr lang="en-US" sz="3200" i="0" dirty="0" smtClean="0">
              <a:latin typeface="+mn-lt"/>
            </a:endParaRPr>
          </a:p>
          <a:p>
            <a:endParaRPr lang="en-US" sz="4800" b="0" i="0" dirty="0" smtClean="0"/>
          </a:p>
          <a:p>
            <a:r>
              <a:rPr lang="en-US" sz="4800" b="0" i="0" dirty="0" smtClean="0"/>
              <a:t> </a:t>
            </a:r>
            <a:endParaRPr lang="en-US" sz="4800" i="0" kern="0" dirty="0">
              <a:solidFill>
                <a:srgbClr val="003366"/>
              </a:solidFill>
              <a:latin typeface="+mn-lt"/>
            </a:endParaRPr>
          </a:p>
        </p:txBody>
      </p:sp>
      <p:sp>
        <p:nvSpPr>
          <p:cNvPr id="51" name="Text Placeholder 2"/>
          <p:cNvSpPr txBox="1">
            <a:spLocks/>
          </p:cNvSpPr>
          <p:nvPr/>
        </p:nvSpPr>
        <p:spPr>
          <a:xfrm>
            <a:off x="135467" y="25625950"/>
            <a:ext cx="8545054" cy="744126"/>
          </a:xfrm>
          <a:prstGeom prst="rect">
            <a:avLst/>
          </a:prstGeom>
        </p:spPr>
        <p:txBody>
          <a:bodyPr/>
          <a:lstStyle>
            <a:lvl1pPr marL="478947" indent="-478947" algn="l" defTabSz="4179905" rtl="0" fontAlgn="base">
              <a:spcBef>
                <a:spcPct val="20000"/>
              </a:spcBef>
              <a:spcAft>
                <a:spcPct val="0"/>
              </a:spcAft>
              <a:buChar char="•"/>
              <a:defRPr sz="3700" b="1">
                <a:solidFill>
                  <a:srgbClr val="003366"/>
                </a:solidFill>
                <a:latin typeface="+mn-lt"/>
                <a:ea typeface="+mn-ea"/>
                <a:cs typeface="+mn-cs"/>
              </a:defRPr>
            </a:lvl1pPr>
            <a:lvl2pPr marL="1654546" indent="-653110" algn="l" defTabSz="4179905" rtl="0" fontAlgn="base">
              <a:spcBef>
                <a:spcPct val="20000"/>
              </a:spcBef>
              <a:spcAft>
                <a:spcPct val="0"/>
              </a:spcAft>
              <a:buChar char="–"/>
              <a:defRPr sz="3700" b="1">
                <a:solidFill>
                  <a:srgbClr val="003366"/>
                </a:solidFill>
                <a:latin typeface="+mn-lt"/>
              </a:defRPr>
            </a:lvl2pPr>
            <a:lvl3pPr marL="2699522" indent="-609570" algn="l" defTabSz="4179905" rtl="0" fontAlgn="base">
              <a:spcBef>
                <a:spcPct val="20000"/>
              </a:spcBef>
              <a:spcAft>
                <a:spcPct val="0"/>
              </a:spcAft>
              <a:buChar char="•"/>
              <a:defRPr sz="3700" b="1">
                <a:solidFill>
                  <a:srgbClr val="003366"/>
                </a:solidFill>
                <a:latin typeface="+mn-lt"/>
              </a:defRPr>
            </a:lvl3pPr>
            <a:lvl4pPr marL="3744498" indent="-522488" algn="l" defTabSz="4179905" rtl="0" fontAlgn="base">
              <a:spcBef>
                <a:spcPct val="20000"/>
              </a:spcBef>
              <a:spcAft>
                <a:spcPct val="0"/>
              </a:spcAft>
              <a:buChar char="–"/>
              <a:defRPr sz="3700" b="1">
                <a:solidFill>
                  <a:srgbClr val="003366"/>
                </a:solidFill>
                <a:latin typeface="+mn-lt"/>
              </a:defRPr>
            </a:lvl4pPr>
            <a:lvl5pPr marL="4789475" indent="-609570" algn="l" defTabSz="4179905" rtl="0" fontAlgn="base">
              <a:spcBef>
                <a:spcPct val="20000"/>
              </a:spcBef>
              <a:spcAft>
                <a:spcPct val="0"/>
              </a:spcAft>
              <a:buChar char="»"/>
              <a:defRPr sz="3700" b="1">
                <a:solidFill>
                  <a:srgbClr val="003366"/>
                </a:solidFill>
                <a:latin typeface="+mn-lt"/>
              </a:defRPr>
            </a:lvl5pPr>
            <a:lvl6pPr marL="5311963" indent="-609570" algn="l" defTabSz="4179905" rtl="0" fontAlgn="base">
              <a:spcBef>
                <a:spcPct val="20000"/>
              </a:spcBef>
              <a:spcAft>
                <a:spcPct val="0"/>
              </a:spcAft>
              <a:buChar char="»"/>
              <a:defRPr sz="3700" b="1">
                <a:solidFill>
                  <a:srgbClr val="003366"/>
                </a:solidFill>
                <a:latin typeface="+mn-lt"/>
              </a:defRPr>
            </a:lvl6pPr>
            <a:lvl7pPr marL="5834451" indent="-609570" algn="l" defTabSz="4179905" rtl="0" fontAlgn="base">
              <a:spcBef>
                <a:spcPct val="20000"/>
              </a:spcBef>
              <a:spcAft>
                <a:spcPct val="0"/>
              </a:spcAft>
              <a:buChar char="»"/>
              <a:defRPr sz="3700" b="1">
                <a:solidFill>
                  <a:srgbClr val="003366"/>
                </a:solidFill>
                <a:latin typeface="+mn-lt"/>
              </a:defRPr>
            </a:lvl7pPr>
            <a:lvl8pPr marL="6356939" indent="-609570" algn="l" defTabSz="4179905" rtl="0" fontAlgn="base">
              <a:spcBef>
                <a:spcPct val="20000"/>
              </a:spcBef>
              <a:spcAft>
                <a:spcPct val="0"/>
              </a:spcAft>
              <a:buChar char="»"/>
              <a:defRPr sz="3700" b="1">
                <a:solidFill>
                  <a:srgbClr val="003366"/>
                </a:solidFill>
                <a:latin typeface="+mn-lt"/>
              </a:defRPr>
            </a:lvl8pPr>
            <a:lvl9pPr marL="6879427" indent="-609570" algn="l" defTabSz="4179905" rtl="0" fontAlgn="base">
              <a:spcBef>
                <a:spcPct val="20000"/>
              </a:spcBef>
              <a:spcAft>
                <a:spcPct val="0"/>
              </a:spcAft>
              <a:buChar char="»"/>
              <a:defRPr sz="3700" b="1">
                <a:solidFill>
                  <a:srgbClr val="003366"/>
                </a:solidFill>
                <a:latin typeface="+mn-lt"/>
              </a:defRPr>
            </a:lvl9pPr>
          </a:lstStyle>
          <a:p>
            <a:pPr>
              <a:buFontTx/>
              <a:buNone/>
            </a:pPr>
            <a:r>
              <a:rPr lang="en-US" sz="3200" i="0" dirty="0"/>
              <a:t>4. </a:t>
            </a:r>
            <a:r>
              <a:rPr lang="en-US" sz="3200" i="0" dirty="0" smtClean="0"/>
              <a:t>Results: EXPERIMETS</a:t>
            </a:r>
          </a:p>
          <a:p>
            <a:pPr>
              <a:buFontTx/>
              <a:buNone/>
            </a:pPr>
            <a:endParaRPr lang="en-US" sz="3200" i="0" dirty="0"/>
          </a:p>
        </p:txBody>
      </p:sp>
      <p:sp>
        <p:nvSpPr>
          <p:cNvPr id="58" name="Rectangle 57"/>
          <p:cNvSpPr/>
          <p:nvPr/>
        </p:nvSpPr>
        <p:spPr>
          <a:xfrm>
            <a:off x="6575966" y="3206479"/>
            <a:ext cx="4979298" cy="1106124"/>
          </a:xfrm>
          <a:prstGeom prst="rect">
            <a:avLst/>
          </a:prstGeom>
        </p:spPr>
        <p:txBody>
          <a:bodyPr wrap="square" lIns="92887" tIns="46444" rIns="92887" bIns="46444">
            <a:spAutoFit/>
          </a:bodyPr>
          <a:lstStyle/>
          <a:p>
            <a:pPr defTabSz="3715518">
              <a:spcAft>
                <a:spcPts val="267"/>
              </a:spcAft>
            </a:pPr>
            <a:r>
              <a:rPr lang="en-US" sz="4089" dirty="0" smtClean="0">
                <a:solidFill>
                  <a:schemeClr val="bg1"/>
                </a:solidFill>
                <a:latin typeface="Times New Roman" pitchFamily="18" charset="0"/>
                <a:cs typeface="Times New Roman" pitchFamily="18" charset="0"/>
              </a:rPr>
              <a:t>Seth Lawrence</a:t>
            </a:r>
            <a:r>
              <a:rPr lang="en-US" sz="4089" dirty="0">
                <a:solidFill>
                  <a:schemeClr val="bg1"/>
                </a:solidFill>
                <a:latin typeface="Times New Roman" pitchFamily="18" charset="0"/>
                <a:cs typeface="Times New Roman" pitchFamily="18" charset="0"/>
              </a:rPr>
              <a:t/>
            </a:r>
            <a:br>
              <a:rPr lang="en-US" sz="4089" dirty="0">
                <a:solidFill>
                  <a:schemeClr val="bg1"/>
                </a:solidFill>
                <a:latin typeface="Times New Roman" pitchFamily="18" charset="0"/>
                <a:cs typeface="Times New Roman" pitchFamily="18" charset="0"/>
              </a:rPr>
            </a:br>
            <a:r>
              <a:rPr lang="en-US" sz="2489" dirty="0">
                <a:solidFill>
                  <a:schemeClr val="bg1"/>
                </a:solidFill>
                <a:latin typeface="Times New Roman" pitchFamily="18" charset="0"/>
                <a:cs typeface="Times New Roman" pitchFamily="18" charset="0"/>
              </a:rPr>
              <a:t>Graduate Research Assistant</a:t>
            </a:r>
          </a:p>
        </p:txBody>
      </p:sp>
      <p:sp>
        <p:nvSpPr>
          <p:cNvPr id="60" name="Rectangle 59"/>
          <p:cNvSpPr/>
          <p:nvPr/>
        </p:nvSpPr>
        <p:spPr>
          <a:xfrm>
            <a:off x="1512167" y="3206479"/>
            <a:ext cx="4979298" cy="1106124"/>
          </a:xfrm>
          <a:prstGeom prst="rect">
            <a:avLst/>
          </a:prstGeom>
        </p:spPr>
        <p:txBody>
          <a:bodyPr wrap="square" lIns="92887" tIns="46444" rIns="92887" bIns="46444">
            <a:spAutoFit/>
          </a:bodyPr>
          <a:lstStyle/>
          <a:p>
            <a:pPr defTabSz="3715518">
              <a:spcAft>
                <a:spcPts val="267"/>
              </a:spcAft>
            </a:pPr>
            <a:r>
              <a:rPr lang="en-US" sz="4089" dirty="0" smtClean="0">
                <a:solidFill>
                  <a:schemeClr val="bg1"/>
                </a:solidFill>
                <a:latin typeface="Times New Roman" pitchFamily="18" charset="0"/>
                <a:cs typeface="Times New Roman" pitchFamily="18" charset="0"/>
              </a:rPr>
              <a:t>Diego Ruiz</a:t>
            </a:r>
            <a:r>
              <a:rPr lang="en-US" sz="4089" dirty="0">
                <a:solidFill>
                  <a:schemeClr val="bg1"/>
                </a:solidFill>
                <a:latin typeface="Times New Roman" pitchFamily="18" charset="0"/>
                <a:cs typeface="Times New Roman" pitchFamily="18" charset="0"/>
              </a:rPr>
              <a:t/>
            </a:r>
            <a:br>
              <a:rPr lang="en-US" sz="4089" dirty="0">
                <a:solidFill>
                  <a:schemeClr val="bg1"/>
                </a:solidFill>
                <a:latin typeface="Times New Roman" pitchFamily="18" charset="0"/>
                <a:cs typeface="Times New Roman" pitchFamily="18" charset="0"/>
              </a:rPr>
            </a:br>
            <a:r>
              <a:rPr lang="en-US" sz="2489" dirty="0" smtClean="0">
                <a:solidFill>
                  <a:schemeClr val="bg1"/>
                </a:solidFill>
                <a:latin typeface="Times New Roman" pitchFamily="18" charset="0"/>
                <a:cs typeface="Times New Roman" pitchFamily="18" charset="0"/>
              </a:rPr>
              <a:t>Undergraduate Researcher</a:t>
            </a:r>
            <a:endParaRPr lang="en-US" sz="2489" dirty="0">
              <a:solidFill>
                <a:schemeClr val="bg1"/>
              </a:solidFill>
              <a:latin typeface="Times New Roman" pitchFamily="18" charset="0"/>
              <a:cs typeface="Times New Roman" pitchFamily="18" charset="0"/>
            </a:endParaRPr>
          </a:p>
        </p:txBody>
      </p:sp>
      <p:pic>
        <p:nvPicPr>
          <p:cNvPr id="10" name="Picture 9"/>
          <p:cNvPicPr>
            <a:picLocks noChangeAspect="1"/>
          </p:cNvPicPr>
          <p:nvPr/>
        </p:nvPicPr>
        <p:blipFill>
          <a:blip r:embed="rId5"/>
          <a:stretch>
            <a:fillRect/>
          </a:stretch>
        </p:blipFill>
        <p:spPr>
          <a:xfrm>
            <a:off x="7370942" y="8604378"/>
            <a:ext cx="6387751" cy="3769267"/>
          </a:xfrm>
          <a:prstGeom prst="rect">
            <a:avLst/>
          </a:prstGeom>
        </p:spPr>
      </p:pic>
      <p:sp>
        <p:nvSpPr>
          <p:cNvPr id="12" name="Rectangle 11"/>
          <p:cNvSpPr/>
          <p:nvPr/>
        </p:nvSpPr>
        <p:spPr>
          <a:xfrm>
            <a:off x="10659519" y="11828486"/>
            <a:ext cx="3242874" cy="307777"/>
          </a:xfrm>
          <a:prstGeom prst="rect">
            <a:avLst/>
          </a:prstGeom>
        </p:spPr>
        <p:txBody>
          <a:bodyPr wrap="non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[1]. </a:t>
            </a:r>
            <a:r>
              <a:rPr lang="en-US" sz="1400" b="0" i="0" dirty="0">
                <a:solidFill>
                  <a:srgbClr val="000000"/>
                </a:solidFill>
                <a:latin typeface="Cambria" panose="02040503050406030204" pitchFamily="18" charset="0"/>
              </a:rPr>
              <a:t>WILDLIFE COMPUTERS </a:t>
            </a:r>
            <a:endParaRPr lang="en-US" sz="1400" dirty="0"/>
          </a:p>
        </p:txBody>
      </p:sp>
      <p:pic>
        <p:nvPicPr>
          <p:cNvPr id="22" name="Picture 21"/>
          <p:cNvPicPr>
            <a:picLocks noChangeAspect="1"/>
          </p:cNvPicPr>
          <p:nvPr/>
        </p:nvPicPr>
        <p:blipFill rotWithShape="1">
          <a:blip r:embed="rId6"/>
          <a:srcRect l="1614" t="3907" r="2212" b="5062"/>
          <a:stretch/>
        </p:blipFill>
        <p:spPr>
          <a:xfrm>
            <a:off x="7649878" y="12242315"/>
            <a:ext cx="6252515" cy="3645225"/>
          </a:xfrm>
          <a:prstGeom prst="rect">
            <a:avLst/>
          </a:prstGeom>
        </p:spPr>
      </p:pic>
      <p:sp>
        <p:nvSpPr>
          <p:cNvPr id="26" name="Rectangle 25"/>
          <p:cNvSpPr/>
          <p:nvPr/>
        </p:nvSpPr>
        <p:spPr>
          <a:xfrm>
            <a:off x="12339013" y="15449840"/>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[2]. </a:t>
            </a:r>
            <a:endParaRPr lang="en-US" sz="1400" dirty="0"/>
          </a:p>
        </p:txBody>
      </p:sp>
      <p:pic>
        <p:nvPicPr>
          <p:cNvPr id="37" name="Picture 36"/>
          <p:cNvPicPr>
            <a:picLocks noChangeAspect="1"/>
          </p:cNvPicPr>
          <p:nvPr/>
        </p:nvPicPr>
        <p:blipFill>
          <a:blip r:embed="rId7"/>
          <a:stretch>
            <a:fillRect/>
          </a:stretch>
        </p:blipFill>
        <p:spPr>
          <a:xfrm>
            <a:off x="14298756" y="11852655"/>
            <a:ext cx="5525214" cy="4110582"/>
          </a:xfrm>
          <a:prstGeom prst="rect">
            <a:avLst/>
          </a:prstGeom>
        </p:spPr>
      </p:pic>
      <p:sp>
        <p:nvSpPr>
          <p:cNvPr id="38" name="Rectangle 37"/>
          <p:cNvSpPr/>
          <p:nvPr/>
        </p:nvSpPr>
        <p:spPr>
          <a:xfrm>
            <a:off x="17097556" y="11765403"/>
            <a:ext cx="2889702" cy="307777"/>
          </a:xfrm>
          <a:prstGeom prst="rect">
            <a:avLst/>
          </a:prstGeom>
        </p:spPr>
        <p:txBody>
          <a:bodyPr wrap="non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[3]UNFLUTED DESIGN. </a:t>
            </a:r>
            <a:endParaRPr lang="en-US" sz="1400" dirty="0"/>
          </a:p>
        </p:txBody>
      </p:sp>
      <p:sp>
        <p:nvSpPr>
          <p:cNvPr id="72" name="Rectangle 71"/>
          <p:cNvSpPr/>
          <p:nvPr/>
        </p:nvSpPr>
        <p:spPr>
          <a:xfrm>
            <a:off x="17109505" y="15692729"/>
            <a:ext cx="2653483" cy="307777"/>
          </a:xfrm>
          <a:prstGeom prst="rect">
            <a:avLst/>
          </a:prstGeom>
        </p:spPr>
        <p:txBody>
          <a:bodyPr wrap="non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[4].FLUTED DESIGN </a:t>
            </a:r>
            <a:endParaRPr lang="en-US" sz="1400" dirty="0"/>
          </a:p>
        </p:txBody>
      </p:sp>
      <p:sp>
        <p:nvSpPr>
          <p:cNvPr id="73" name="Content Placeholder 3"/>
          <p:cNvSpPr txBox="1">
            <a:spLocks/>
          </p:cNvSpPr>
          <p:nvPr/>
        </p:nvSpPr>
        <p:spPr>
          <a:xfrm>
            <a:off x="254302" y="16849988"/>
            <a:ext cx="4724098" cy="386264"/>
          </a:xfrm>
          <a:prstGeom prst="rect">
            <a:avLst/>
          </a:prstGeom>
        </p:spPr>
        <p:txBody>
          <a:bodyPr/>
          <a:lstStyle/>
          <a:p>
            <a:pPr marL="425736" indent="-425736" algn="l" defTabSz="3715518">
              <a:spcBef>
                <a:spcPct val="20000"/>
              </a:spcBef>
              <a:defRPr/>
            </a:pPr>
            <a:r>
              <a:rPr lang="en-US" sz="3600" i="0" u="sng" kern="0" dirty="0" smtClean="0">
                <a:solidFill>
                  <a:srgbClr val="003366"/>
                </a:solidFill>
                <a:latin typeface="+mn-lt"/>
              </a:rPr>
              <a:t>Non-Fluted </a:t>
            </a:r>
            <a:r>
              <a:rPr lang="en-US" sz="3600" i="0" u="sng" kern="0" dirty="0" err="1" smtClean="0">
                <a:solidFill>
                  <a:srgbClr val="003366"/>
                </a:solidFill>
                <a:latin typeface="+mn-lt"/>
              </a:rPr>
              <a:t>MiniPat</a:t>
            </a:r>
            <a:endParaRPr lang="en-US" sz="3600" i="0" u="sng" kern="0" dirty="0">
              <a:solidFill>
                <a:srgbClr val="003366"/>
              </a:solidFill>
              <a:latin typeface="+mn-lt"/>
            </a:endParaRPr>
          </a:p>
        </p:txBody>
      </p:sp>
      <mc:AlternateContent xmlns:mc="http://schemas.openxmlformats.org/markup-compatibility/2006">
        <mc:Choice xmlns:a14="http://schemas.microsoft.com/office/drawing/2010/main" Requires="a14">
          <p:sp>
            <p:nvSpPr>
              <p:cNvPr id="61" name="TextBox 60"/>
              <p:cNvSpPr txBox="1"/>
              <p:nvPr/>
            </p:nvSpPr>
            <p:spPr>
              <a:xfrm>
                <a:off x="260009" y="20088050"/>
                <a:ext cx="1425693" cy="547137"/>
              </a:xfrm>
              <a:prstGeom prst="rect">
                <a:avLst/>
              </a:prstGeom>
              <a:ln/>
            </p:spPr>
            <p:style>
              <a:lnRef idx="2">
                <a:schemeClr val="accent6"/>
              </a:lnRef>
              <a:fillRef idx="1">
                <a:schemeClr val="lt1"/>
              </a:fillRef>
              <a:effectRef idx="0">
                <a:schemeClr val="accent6"/>
              </a:effectRef>
              <a:fontRef idx="minor">
                <a:schemeClr val="dk1"/>
              </a:fontRef>
            </p:style>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000" i="1" smtClean="0">
                              <a:latin typeface="Cambria Math" panose="02040503050406030204" pitchFamily="18" charset="0"/>
                            </a:rPr>
                          </m:ctrlPr>
                        </m:sSupPr>
                        <m:e>
                          <m:r>
                            <a:rPr lang="en-US" sz="2000" b="1" i="1" smtClean="0">
                              <a:latin typeface="Cambria Math" panose="02040503050406030204" pitchFamily="18" charset="0"/>
                            </a:rPr>
                            <m:t>𝒚</m:t>
                          </m:r>
                        </m:e>
                        <m:sup>
                          <m:r>
                            <a:rPr lang="en-US" sz="2000" b="1" i="1" smtClean="0">
                              <a:latin typeface="Cambria Math" panose="02040503050406030204" pitchFamily="18" charset="0"/>
                            </a:rPr>
                            <m:t>+</m:t>
                          </m:r>
                        </m:sup>
                      </m:sSup>
                      <m:r>
                        <a:rPr lang="en-US" sz="2000" i="1" smtClean="0">
                          <a:latin typeface="Cambria Math" panose="02040503050406030204" pitchFamily="18" charset="0"/>
                        </a:rPr>
                        <m:t>=</m:t>
                      </m:r>
                      <m:f>
                        <m:fPr>
                          <m:ctrlPr>
                            <a:rPr lang="en-US" sz="2000" i="1" smtClean="0">
                              <a:latin typeface="Cambria Math" panose="02040503050406030204" pitchFamily="18" charset="0"/>
                            </a:rPr>
                          </m:ctrlPr>
                        </m:fPr>
                        <m:num>
                          <m:r>
                            <a:rPr lang="en-US" sz="2000" b="1" i="1" smtClean="0">
                              <a:latin typeface="Cambria Math" panose="02040503050406030204" pitchFamily="18" charset="0"/>
                            </a:rPr>
                            <m:t>𝒖</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𝒚</m:t>
                          </m:r>
                        </m:num>
                        <m:den>
                          <m:r>
                            <a:rPr lang="en-US" sz="2000" b="1" i="1" smtClean="0">
                              <a:latin typeface="Cambria Math" panose="02040503050406030204" pitchFamily="18" charset="0"/>
                            </a:rPr>
                            <m:t>𝒗</m:t>
                          </m:r>
                        </m:den>
                      </m:f>
                    </m:oMath>
                  </m:oMathPara>
                </a14:m>
                <a:endParaRPr lang="en-US" sz="2000" dirty="0"/>
              </a:p>
            </p:txBody>
          </p:sp>
        </mc:Choice>
        <mc:Fallback>
          <p:sp>
            <p:nvSpPr>
              <p:cNvPr id="61" name="TextBox 60"/>
              <p:cNvSpPr txBox="1">
                <a:spLocks noRot="1" noChangeAspect="1" noMove="1" noResize="1" noEditPoints="1" noAdjustHandles="1" noChangeArrowheads="1" noChangeShapeType="1" noTextEdit="1"/>
              </p:cNvSpPr>
              <p:nvPr/>
            </p:nvSpPr>
            <p:spPr>
              <a:xfrm>
                <a:off x="260009" y="20088050"/>
                <a:ext cx="1425693" cy="547137"/>
              </a:xfrm>
              <a:prstGeom prst="rect">
                <a:avLst/>
              </a:prstGeom>
              <a:blipFill>
                <a:blip r:embed="rId8"/>
                <a:stretch>
                  <a:fillRect/>
                </a:stretch>
              </a:blip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9" name="TextBox 78"/>
              <p:cNvSpPr txBox="1"/>
              <p:nvPr/>
            </p:nvSpPr>
            <p:spPr>
              <a:xfrm>
                <a:off x="1859118" y="19693505"/>
                <a:ext cx="2609811" cy="2533322"/>
              </a:xfrm>
              <a:prstGeom prst="rect">
                <a:avLst/>
              </a:prstGeom>
              <a:noFill/>
            </p:spPr>
            <p:txBody>
              <a:bodyPr wrap="square" lIns="0" tIns="0" rIns="0" bIns="0" rtlCol="0">
                <a:spAutoFit/>
              </a:bodyPr>
              <a:lstStyle/>
              <a:p>
                <a:pPr algn="just"/>
                <a14:m>
                  <m:oMathPara xmlns:m="http://schemas.openxmlformats.org/officeDocument/2006/math">
                    <m:oMathParaPr>
                      <m:jc m:val="left"/>
                    </m:oMathParaPr>
                    <m:oMath xmlns:m="http://schemas.openxmlformats.org/officeDocument/2006/math">
                      <m:r>
                        <a:rPr lang="en-US" sz="1400" b="1" i="1" smtClean="0">
                          <a:latin typeface="Cambria Math" panose="02040503050406030204" pitchFamily="18" charset="0"/>
                        </a:rPr>
                        <m:t>𝒖</m:t>
                      </m:r>
                      <m:r>
                        <a:rPr lang="en-US" sz="1400" b="1" i="1" smtClean="0">
                          <a:latin typeface="Cambria Math" panose="02040503050406030204" pitchFamily="18" charset="0"/>
                        </a:rPr>
                        <m:t>=</m:t>
                      </m:r>
                      <m:r>
                        <a:rPr lang="en-US" sz="1400" b="1" i="1" smtClean="0">
                          <a:latin typeface="Cambria Math" panose="02040503050406030204" pitchFamily="18" charset="0"/>
                        </a:rPr>
                        <m:t>𝒇𝒓𝒊𝒄𝒕𝒊𝒐𝒏</m:t>
                      </m:r>
                      <m:r>
                        <a:rPr lang="en-US" sz="1400" b="1" i="1" smtClean="0">
                          <a:latin typeface="Cambria Math" panose="02040503050406030204" pitchFamily="18" charset="0"/>
                        </a:rPr>
                        <m:t> </m:t>
                      </m:r>
                      <m:r>
                        <a:rPr lang="en-US" sz="1400" b="1" i="1" smtClean="0">
                          <a:latin typeface="Cambria Math" panose="02040503050406030204" pitchFamily="18" charset="0"/>
                        </a:rPr>
                        <m:t>𝒗𝒆𝒍𝒐𝒄𝒊𝒕𝒚</m:t>
                      </m:r>
                      <m:r>
                        <a:rPr lang="en-US" sz="1400" b="1" i="1" smtClean="0">
                          <a:latin typeface="Cambria Math" panose="02040503050406030204" pitchFamily="18" charset="0"/>
                        </a:rPr>
                        <m:t>. [</m:t>
                      </m:r>
                      <m:f>
                        <m:fPr>
                          <m:ctrlPr>
                            <a:rPr lang="en-US" sz="1400" b="1" i="1" smtClean="0">
                              <a:latin typeface="Cambria Math" panose="02040503050406030204" pitchFamily="18" charset="0"/>
                            </a:rPr>
                          </m:ctrlPr>
                        </m:fPr>
                        <m:num>
                          <m:r>
                            <a:rPr lang="en-US" sz="1400" b="1" i="1" smtClean="0">
                              <a:latin typeface="Cambria Math" panose="02040503050406030204" pitchFamily="18" charset="0"/>
                            </a:rPr>
                            <m:t>𝒎</m:t>
                          </m:r>
                        </m:num>
                        <m:den>
                          <m:r>
                            <a:rPr lang="en-US" sz="1400" b="1" i="1" smtClean="0">
                              <a:latin typeface="Cambria Math" panose="02040503050406030204" pitchFamily="18" charset="0"/>
                            </a:rPr>
                            <m:t>𝒔</m:t>
                          </m:r>
                        </m:den>
                      </m:f>
                      <m:r>
                        <a:rPr lang="en-US" sz="1400" b="1" i="1" smtClean="0">
                          <a:latin typeface="Cambria Math" panose="02040503050406030204" pitchFamily="18" charset="0"/>
                        </a:rPr>
                        <m:t>]</m:t>
                      </m:r>
                    </m:oMath>
                  </m:oMathPara>
                </a14:m>
                <a:endParaRPr lang="en-US" sz="1400" b="1" dirty="0" smtClean="0"/>
              </a:p>
              <a:p>
                <a:pPr algn="just"/>
                <a14:m>
                  <m:oMathPara xmlns:m="http://schemas.openxmlformats.org/officeDocument/2006/math">
                    <m:oMathParaPr>
                      <m:jc m:val="left"/>
                    </m:oMathParaPr>
                    <m:oMath xmlns:m="http://schemas.openxmlformats.org/officeDocument/2006/math">
                      <m:r>
                        <a:rPr lang="en-US" sz="1400">
                          <a:latin typeface="Cambria Math" panose="02040503050406030204" pitchFamily="18" charset="0"/>
                        </a:rPr>
                        <m:t>𝒚</m:t>
                      </m:r>
                      <m:r>
                        <a:rPr lang="en-US" sz="1400">
                          <a:latin typeface="Cambria Math" panose="02040503050406030204" pitchFamily="18" charset="0"/>
                        </a:rPr>
                        <m:t>=</m:t>
                      </m:r>
                      <m:r>
                        <a:rPr lang="en-US" sz="1400">
                          <a:latin typeface="Cambria Math" panose="02040503050406030204" pitchFamily="18" charset="0"/>
                        </a:rPr>
                        <m:t>𝒅𝒊𝒔𝒕𝒂𝒏𝒄𝒆</m:t>
                      </m:r>
                      <m:r>
                        <a:rPr lang="en-US" sz="1400">
                          <a:latin typeface="Cambria Math" panose="02040503050406030204" pitchFamily="18" charset="0"/>
                        </a:rPr>
                        <m:t> </m:t>
                      </m:r>
                      <m:r>
                        <a:rPr lang="en-US" sz="1400">
                          <a:latin typeface="Cambria Math" panose="02040503050406030204" pitchFamily="18" charset="0"/>
                        </a:rPr>
                        <m:t>𝒇𝒓𝒐𝒎</m:t>
                      </m:r>
                      <m:r>
                        <a:rPr lang="en-US" sz="1400">
                          <a:latin typeface="Cambria Math" panose="02040503050406030204" pitchFamily="18" charset="0"/>
                        </a:rPr>
                        <m:t> </m:t>
                      </m:r>
                      <m:r>
                        <a:rPr lang="en-US" sz="1400">
                          <a:latin typeface="Cambria Math" panose="02040503050406030204" pitchFamily="18" charset="0"/>
                        </a:rPr>
                        <m:t>𝒘𝒂𝒍𝒍</m:t>
                      </m:r>
                      <m:r>
                        <a:rPr lang="en-US" sz="1400">
                          <a:latin typeface="Cambria Math" panose="02040503050406030204" pitchFamily="18" charset="0"/>
                        </a:rPr>
                        <m:t>.</m:t>
                      </m:r>
                      <m:r>
                        <a:rPr lang="en-US" sz="1400" b="1" i="1" smtClean="0">
                          <a:latin typeface="Cambria Math" panose="02040503050406030204" pitchFamily="18" charset="0"/>
                        </a:rPr>
                        <m:t> [</m:t>
                      </m:r>
                      <m:r>
                        <a:rPr lang="en-US" sz="1400" b="1" i="1" smtClean="0">
                          <a:latin typeface="Cambria Math" panose="02040503050406030204" pitchFamily="18" charset="0"/>
                        </a:rPr>
                        <m:t>𝒎</m:t>
                      </m:r>
                      <m:r>
                        <a:rPr lang="en-US" sz="1400" b="1" i="1" smtClean="0">
                          <a:latin typeface="Cambria Math" panose="02040503050406030204" pitchFamily="18" charset="0"/>
                        </a:rPr>
                        <m:t>]</m:t>
                      </m:r>
                    </m:oMath>
                  </m:oMathPara>
                </a14:m>
                <a:endParaRPr lang="en-US" sz="1400" dirty="0" smtClean="0">
                  <a:latin typeface="Cambria Math" panose="02040503050406030204" pitchFamily="18" charset="0"/>
                </a:endParaRPr>
              </a:p>
              <a:p>
                <a:pPr algn="just"/>
                <a14:m>
                  <m:oMathPara xmlns:m="http://schemas.openxmlformats.org/officeDocument/2006/math">
                    <m:oMathParaPr>
                      <m:jc m:val="left"/>
                    </m:oMathParaPr>
                    <m:oMath xmlns:m="http://schemas.openxmlformats.org/officeDocument/2006/math">
                      <m:r>
                        <a:rPr lang="en-US" sz="1400">
                          <a:latin typeface="Cambria Math" panose="02040503050406030204" pitchFamily="18" charset="0"/>
                        </a:rPr>
                        <m:t>𝒗</m:t>
                      </m:r>
                      <m:r>
                        <a:rPr lang="en-US" sz="1400">
                          <a:latin typeface="Cambria Math" panose="02040503050406030204" pitchFamily="18" charset="0"/>
                        </a:rPr>
                        <m:t>=</m:t>
                      </m:r>
                      <m:r>
                        <a:rPr lang="en-US" sz="1400" b="1" i="1" smtClean="0">
                          <a:latin typeface="Cambria Math" panose="02040503050406030204" pitchFamily="18" charset="0"/>
                        </a:rPr>
                        <m:t>𝒌𝒊𝒏𝒆𝒎𝒂𝒕𝒊𝒄</m:t>
                      </m:r>
                      <m:r>
                        <a:rPr lang="en-US" sz="1400">
                          <a:latin typeface="Cambria Math" panose="02040503050406030204" pitchFamily="18" charset="0"/>
                        </a:rPr>
                        <m:t> </m:t>
                      </m:r>
                      <m:r>
                        <a:rPr lang="en-US" sz="1400">
                          <a:latin typeface="Cambria Math" panose="02040503050406030204" pitchFamily="18" charset="0"/>
                        </a:rPr>
                        <m:t>𝒗𝒊𝒔𝒄𝒐𝒔𝒊𝒕𝒚</m:t>
                      </m:r>
                      <m:r>
                        <a:rPr lang="en-US" sz="1400" b="1" i="1" smtClean="0">
                          <a:latin typeface="Cambria Math" panose="02040503050406030204" pitchFamily="18" charset="0"/>
                        </a:rPr>
                        <m:t>. [</m:t>
                      </m:r>
                      <m:f>
                        <m:fPr>
                          <m:ctrlPr>
                            <a:rPr lang="en-US" sz="1400" b="1" i="1" smtClean="0">
                              <a:latin typeface="Cambria Math" panose="02040503050406030204" pitchFamily="18" charset="0"/>
                            </a:rPr>
                          </m:ctrlPr>
                        </m:fPr>
                        <m:num>
                          <m:sSup>
                            <m:sSupPr>
                              <m:ctrlPr>
                                <a:rPr lang="en-US" sz="1400" b="1" i="1" smtClean="0">
                                  <a:latin typeface="Cambria Math" panose="02040503050406030204" pitchFamily="18" charset="0"/>
                                </a:rPr>
                              </m:ctrlPr>
                            </m:sSupPr>
                            <m:e>
                              <m:r>
                                <a:rPr lang="en-US" sz="1400" b="1" i="1" smtClean="0">
                                  <a:latin typeface="Cambria Math" panose="02040503050406030204" pitchFamily="18" charset="0"/>
                                </a:rPr>
                                <m:t>𝒎</m:t>
                              </m:r>
                            </m:e>
                            <m:sup>
                              <m:r>
                                <a:rPr lang="en-US" sz="1400" b="1" i="1" smtClean="0">
                                  <a:latin typeface="Cambria Math" panose="02040503050406030204" pitchFamily="18" charset="0"/>
                                </a:rPr>
                                <m:t>𝟐</m:t>
                              </m:r>
                            </m:sup>
                          </m:sSup>
                        </m:num>
                        <m:den>
                          <m:r>
                            <a:rPr lang="en-US" sz="1400" b="1" i="1" smtClean="0">
                              <a:latin typeface="Cambria Math" panose="02040503050406030204" pitchFamily="18" charset="0"/>
                            </a:rPr>
                            <m:t>𝒔</m:t>
                          </m:r>
                        </m:den>
                      </m:f>
                      <m:r>
                        <a:rPr lang="en-US" sz="1400" b="1" i="1" smtClean="0">
                          <a:latin typeface="Cambria Math" panose="02040503050406030204" pitchFamily="18" charset="0"/>
                        </a:rPr>
                        <m:t>]</m:t>
                      </m:r>
                    </m:oMath>
                  </m:oMathPara>
                </a14:m>
                <a:endParaRPr lang="en-US" sz="1400" dirty="0"/>
              </a:p>
              <a:p>
                <a:pPr algn="just"/>
                <a14:m>
                  <m:oMathPara xmlns:m="http://schemas.openxmlformats.org/officeDocument/2006/math">
                    <m:oMathParaPr>
                      <m:jc m:val="left"/>
                    </m:oMathParaPr>
                    <m:oMath xmlns:m="http://schemas.openxmlformats.org/officeDocument/2006/math">
                      <m:sSup>
                        <m:sSupPr>
                          <m:ctrlPr>
                            <a:rPr lang="en-US" sz="1400" i="1">
                              <a:latin typeface="Cambria Math" panose="02040503050406030204" pitchFamily="18" charset="0"/>
                            </a:rPr>
                          </m:ctrlPr>
                        </m:sSupPr>
                        <m:e>
                          <m:r>
                            <a:rPr lang="en-US" sz="1400">
                              <a:latin typeface="Cambria Math" panose="02040503050406030204" pitchFamily="18" charset="0"/>
                            </a:rPr>
                            <m:t>𝒚</m:t>
                          </m:r>
                        </m:e>
                        <m:sup>
                          <m:r>
                            <a:rPr lang="en-US" sz="1400">
                              <a:latin typeface="Cambria Math" panose="02040503050406030204" pitchFamily="18" charset="0"/>
                            </a:rPr>
                            <m:t>+</m:t>
                          </m:r>
                        </m:sup>
                      </m:sSup>
                      <m:r>
                        <a:rPr lang="en-US" sz="1400">
                          <a:latin typeface="Cambria Math" panose="02040503050406030204" pitchFamily="18" charset="0"/>
                        </a:rPr>
                        <m:t>=</m:t>
                      </m:r>
                      <m:r>
                        <a:rPr lang="en-US" sz="1400">
                          <a:latin typeface="Cambria Math" panose="02040503050406030204" pitchFamily="18" charset="0"/>
                        </a:rPr>
                        <m:t>𝑩𝒐𝒖𝒏𝒅𝒂𝒓𝒚</m:t>
                      </m:r>
                      <m:r>
                        <a:rPr lang="en-US" sz="1400">
                          <a:latin typeface="Cambria Math" panose="02040503050406030204" pitchFamily="18" charset="0"/>
                        </a:rPr>
                        <m:t> </m:t>
                      </m:r>
                      <m:r>
                        <a:rPr lang="en-US" sz="1400">
                          <a:latin typeface="Cambria Math" panose="02040503050406030204" pitchFamily="18" charset="0"/>
                        </a:rPr>
                        <m:t>𝒍𝒂𝒚𝒆𝒓</m:t>
                      </m:r>
                      <m:r>
                        <a:rPr lang="en-US" sz="1400">
                          <a:latin typeface="Cambria Math" panose="02040503050406030204" pitchFamily="18" charset="0"/>
                        </a:rPr>
                        <m:t> </m:t>
                      </m:r>
                    </m:oMath>
                  </m:oMathPara>
                </a14:m>
                <a:endParaRPr lang="en-US" sz="1400" dirty="0" smtClean="0">
                  <a:latin typeface="Cambria Math" panose="02040503050406030204" pitchFamily="18" charset="0"/>
                </a:endParaRPr>
              </a:p>
              <a:p>
                <a:pPr algn="just"/>
                <a14:m>
                  <m:oMathPara xmlns:m="http://schemas.openxmlformats.org/officeDocument/2006/math">
                    <m:oMathParaPr>
                      <m:jc m:val="left"/>
                    </m:oMathParaPr>
                    <m:oMath xmlns:m="http://schemas.openxmlformats.org/officeDocument/2006/math">
                      <m:r>
                        <a:rPr lang="en-US" sz="1400">
                          <a:latin typeface="Cambria Math" panose="02040503050406030204" pitchFamily="18" charset="0"/>
                        </a:rPr>
                        <m:t>𝒔𝒐𝒍𝒗𝒆𝒓</m:t>
                      </m:r>
                      <m:r>
                        <a:rPr lang="en-US" sz="1400">
                          <a:latin typeface="Cambria Math" panose="02040503050406030204" pitchFamily="18" charset="0"/>
                        </a:rPr>
                        <m:t> </m:t>
                      </m:r>
                      <m:r>
                        <a:rPr lang="en-US" sz="1400">
                          <a:latin typeface="Cambria Math" panose="02040503050406030204" pitchFamily="18" charset="0"/>
                        </a:rPr>
                        <m:t>𝒊𝒏𝒅𝒊𝒄𝒂𝒕𝒐𝒓</m:t>
                      </m:r>
                      <m:r>
                        <a:rPr lang="en-US" sz="1400" b="1" i="1" smtClean="0">
                          <a:latin typeface="Cambria Math" panose="02040503050406030204" pitchFamily="18" charset="0"/>
                        </a:rPr>
                        <m:t>.</m:t>
                      </m:r>
                    </m:oMath>
                  </m:oMathPara>
                </a14:m>
                <a:endParaRPr lang="en-US" sz="1400" dirty="0"/>
              </a:p>
              <a:p>
                <a:endParaRPr lang="en-US" sz="1400" dirty="0"/>
              </a:p>
              <a:p>
                <a:endParaRPr lang="en-US" sz="1400" b="1" dirty="0" smtClean="0"/>
              </a:p>
              <a:p>
                <a:endParaRPr lang="en-US" sz="1400" dirty="0"/>
              </a:p>
              <a:p>
                <a:endParaRPr lang="en-US" sz="1400" b="0" dirty="0" smtClean="0"/>
              </a:p>
              <a:p>
                <a:endParaRPr lang="en-US" sz="1400" b="1" dirty="0" smtClean="0"/>
              </a:p>
            </p:txBody>
          </p:sp>
        </mc:Choice>
        <mc:Fallback>
          <p:sp>
            <p:nvSpPr>
              <p:cNvPr id="79" name="TextBox 78"/>
              <p:cNvSpPr txBox="1">
                <a:spLocks noRot="1" noChangeAspect="1" noMove="1" noResize="1" noEditPoints="1" noAdjustHandles="1" noChangeArrowheads="1" noChangeShapeType="1" noTextEdit="1"/>
              </p:cNvSpPr>
              <p:nvPr/>
            </p:nvSpPr>
            <p:spPr>
              <a:xfrm>
                <a:off x="1859118" y="19693505"/>
                <a:ext cx="2609811" cy="2533322"/>
              </a:xfrm>
              <a:prstGeom prst="rect">
                <a:avLst/>
              </a:prstGeom>
              <a:blipFill>
                <a:blip r:embed="rId9"/>
                <a:stretch>
                  <a:fillRect l="-2570"/>
                </a:stretch>
              </a:blipFill>
            </p:spPr>
            <p:txBody>
              <a:bodyPr/>
              <a:lstStyle/>
              <a:p>
                <a:r>
                  <a:rPr lang="en-US">
                    <a:noFill/>
                  </a:rPr>
                  <a:t> </a:t>
                </a:r>
              </a:p>
            </p:txBody>
          </p:sp>
        </mc:Fallback>
      </mc:AlternateContent>
      <p:sp>
        <p:nvSpPr>
          <p:cNvPr id="84" name="Content Placeholder 3"/>
          <p:cNvSpPr txBox="1">
            <a:spLocks/>
          </p:cNvSpPr>
          <p:nvPr/>
        </p:nvSpPr>
        <p:spPr>
          <a:xfrm>
            <a:off x="-275277" y="17647759"/>
            <a:ext cx="4323402" cy="1214230"/>
          </a:xfrm>
          <a:prstGeom prst="rect">
            <a:avLst/>
          </a:prstGeom>
        </p:spPr>
        <p:txBody>
          <a:bodyPr/>
          <a:lstStyle/>
          <a:p>
            <a:pPr marL="425736" indent="-425736" algn="just" defTabSz="3715518">
              <a:spcBef>
                <a:spcPct val="20000"/>
              </a:spcBef>
              <a:defRPr/>
            </a:pPr>
            <a:r>
              <a:rPr lang="en-US" sz="1960" i="0" kern="0" dirty="0" smtClean="0">
                <a:solidFill>
                  <a:srgbClr val="003366"/>
                </a:solidFill>
                <a:latin typeface="+mn-lt"/>
              </a:rPr>
              <a:t>      This equation has been applied with the aim to calculate the first wall distance ∆s. By a solver </a:t>
            </a:r>
            <a:r>
              <a:rPr lang="en-US" sz="1960" b="0" i="0" dirty="0">
                <a:latin typeface="+mn-lt"/>
              </a:rPr>
              <a:t>http://www.pointwise.com/yplus/.</a:t>
            </a:r>
            <a:r>
              <a:rPr lang="en-US" sz="1960" i="0" kern="0" dirty="0" smtClean="0">
                <a:solidFill>
                  <a:srgbClr val="003366"/>
                </a:solidFill>
                <a:latin typeface="+mn-lt"/>
              </a:rPr>
              <a:t> See below, how the first cell distance is in the same scale that </a:t>
            </a:r>
            <a:r>
              <a:rPr lang="en-US" sz="1960" i="0" kern="0" dirty="0">
                <a:solidFill>
                  <a:srgbClr val="003366"/>
                </a:solidFill>
                <a:latin typeface="+mn-lt"/>
              </a:rPr>
              <a:t>∆</a:t>
            </a:r>
            <a:r>
              <a:rPr lang="en-US" sz="1960" i="0" kern="0" dirty="0" smtClean="0">
                <a:solidFill>
                  <a:srgbClr val="003366"/>
                </a:solidFill>
                <a:latin typeface="+mn-lt"/>
              </a:rPr>
              <a:t>s.</a:t>
            </a:r>
            <a:endParaRPr lang="en-US" sz="1960" i="0" kern="0" dirty="0">
              <a:solidFill>
                <a:srgbClr val="003366"/>
              </a:solidFill>
              <a:latin typeface="+mn-lt"/>
            </a:endParaRPr>
          </a:p>
        </p:txBody>
      </p:sp>
      <p:pic>
        <p:nvPicPr>
          <p:cNvPr id="62" name="Picture 61"/>
          <p:cNvPicPr>
            <a:picLocks noChangeAspect="1"/>
          </p:cNvPicPr>
          <p:nvPr/>
        </p:nvPicPr>
        <p:blipFill>
          <a:blip r:embed="rId10"/>
          <a:stretch>
            <a:fillRect/>
          </a:stretch>
        </p:blipFill>
        <p:spPr>
          <a:xfrm>
            <a:off x="146760" y="22879192"/>
            <a:ext cx="3060000" cy="1014067"/>
          </a:xfrm>
          <a:prstGeom prst="rect">
            <a:avLst/>
          </a:prstGeom>
        </p:spPr>
      </p:pic>
      <p:pic>
        <p:nvPicPr>
          <p:cNvPr id="11264" name="Picture 11263"/>
          <p:cNvPicPr>
            <a:picLocks noChangeAspect="1"/>
          </p:cNvPicPr>
          <p:nvPr/>
        </p:nvPicPr>
        <p:blipFill>
          <a:blip r:embed="rId11"/>
          <a:stretch>
            <a:fillRect/>
          </a:stretch>
        </p:blipFill>
        <p:spPr>
          <a:xfrm>
            <a:off x="135467" y="21177799"/>
            <a:ext cx="3633750" cy="1722000"/>
          </a:xfrm>
          <a:prstGeom prst="rect">
            <a:avLst/>
          </a:prstGeom>
        </p:spPr>
      </p:pic>
      <p:pic>
        <p:nvPicPr>
          <p:cNvPr id="11265" name="Picture 11264"/>
          <p:cNvPicPr>
            <a:picLocks noChangeAspect="1"/>
          </p:cNvPicPr>
          <p:nvPr/>
        </p:nvPicPr>
        <p:blipFill rotWithShape="1">
          <a:blip r:embed="rId12"/>
          <a:srcRect l="14591" t="2554" r="9890" b="1"/>
          <a:stretch/>
        </p:blipFill>
        <p:spPr>
          <a:xfrm>
            <a:off x="169209" y="23919212"/>
            <a:ext cx="3624699" cy="1402253"/>
          </a:xfrm>
          <a:prstGeom prst="rect">
            <a:avLst/>
          </a:prstGeom>
        </p:spPr>
      </p:pic>
      <p:pic>
        <p:nvPicPr>
          <p:cNvPr id="11267" name="Picture 11266"/>
          <p:cNvPicPr>
            <a:picLocks noChangeAspect="1"/>
          </p:cNvPicPr>
          <p:nvPr/>
        </p:nvPicPr>
        <p:blipFill rotWithShape="1">
          <a:blip r:embed="rId13"/>
          <a:srcRect l="1" t="5352" r="-1261"/>
          <a:stretch/>
        </p:blipFill>
        <p:spPr>
          <a:xfrm>
            <a:off x="5050656" y="19602450"/>
            <a:ext cx="6093594" cy="3247134"/>
          </a:xfrm>
          <a:prstGeom prst="rect">
            <a:avLst/>
          </a:prstGeom>
        </p:spPr>
      </p:pic>
      <p:sp>
        <p:nvSpPr>
          <p:cNvPr id="90" name="Content Placeholder 3"/>
          <p:cNvSpPr txBox="1">
            <a:spLocks/>
          </p:cNvSpPr>
          <p:nvPr/>
        </p:nvSpPr>
        <p:spPr>
          <a:xfrm>
            <a:off x="4284929" y="16924394"/>
            <a:ext cx="6920410" cy="2723434"/>
          </a:xfrm>
          <a:prstGeom prst="rect">
            <a:avLst/>
          </a:prstGeom>
        </p:spPr>
        <p:txBody>
          <a:bodyPr/>
          <a:lstStyle/>
          <a:p>
            <a:pPr marL="425736" indent="-425736" algn="just" defTabSz="3715518">
              <a:spcBef>
                <a:spcPct val="20000"/>
              </a:spcBef>
              <a:defRPr/>
            </a:pPr>
            <a:r>
              <a:rPr lang="en-US" sz="1960" i="0" kern="0" dirty="0" smtClean="0">
                <a:solidFill>
                  <a:srgbClr val="003366"/>
                </a:solidFill>
                <a:latin typeface="+mn-lt"/>
              </a:rPr>
              <a:t>       In the graph below, we can see seven different meshes. We have simulated seven meshes because we need to select the one which we think is the right one for our experiment. This method of comparing more than one simulation is called independent study. It has been chosen number four.</a:t>
            </a:r>
            <a:r>
              <a:rPr lang="en-US" sz="1960" i="0" dirty="0">
                <a:solidFill>
                  <a:srgbClr val="003366"/>
                </a:solidFill>
                <a:latin typeface="+mn-lt"/>
              </a:rPr>
              <a:t> the main reason why I have chosen the mesh number 4 is because the results of this mesh works in an order of magnitude good enough and </a:t>
            </a:r>
            <a:r>
              <a:rPr lang="en-US" sz="1960" i="0" dirty="0" smtClean="0">
                <a:solidFill>
                  <a:srgbClr val="003366"/>
                </a:solidFill>
                <a:latin typeface="+mn-lt"/>
              </a:rPr>
              <a:t>the number of cells is accepted for our computer.</a:t>
            </a:r>
            <a:endParaRPr lang="en-US" sz="1960" i="0" kern="0" dirty="0">
              <a:solidFill>
                <a:srgbClr val="003366"/>
              </a:solidFill>
              <a:latin typeface="+mn-lt"/>
            </a:endParaRPr>
          </a:p>
        </p:txBody>
      </p:sp>
      <p:pic>
        <p:nvPicPr>
          <p:cNvPr id="11268" name="Picture 11267"/>
          <p:cNvPicPr>
            <a:picLocks noChangeAspect="1"/>
          </p:cNvPicPr>
          <p:nvPr/>
        </p:nvPicPr>
        <p:blipFill>
          <a:blip r:embed="rId14"/>
          <a:stretch>
            <a:fillRect/>
          </a:stretch>
        </p:blipFill>
        <p:spPr>
          <a:xfrm>
            <a:off x="6178108" y="23246137"/>
            <a:ext cx="4862206" cy="2193388"/>
          </a:xfrm>
          <a:prstGeom prst="rect">
            <a:avLst/>
          </a:prstGeom>
        </p:spPr>
      </p:pic>
      <p:cxnSp>
        <p:nvCxnSpPr>
          <p:cNvPr id="11271" name="Straight Arrow Connector 11270"/>
          <p:cNvCxnSpPr/>
          <p:nvPr/>
        </p:nvCxnSpPr>
        <p:spPr bwMode="auto">
          <a:xfrm>
            <a:off x="8384525" y="22319550"/>
            <a:ext cx="764839" cy="1368635"/>
          </a:xfrm>
          <a:prstGeom prst="straightConnector1">
            <a:avLst/>
          </a:prstGeom>
          <a:ln>
            <a:headEnd type="none" w="med" len="med"/>
            <a:tailEnd type="triangle"/>
          </a:ln>
        </p:spPr>
        <p:style>
          <a:lnRef idx="3">
            <a:schemeClr val="accent2"/>
          </a:lnRef>
          <a:fillRef idx="0">
            <a:schemeClr val="accent2"/>
          </a:fillRef>
          <a:effectRef idx="2">
            <a:schemeClr val="accent2"/>
          </a:effectRef>
          <a:fontRef idx="minor">
            <a:schemeClr val="tx1"/>
          </a:fontRef>
        </p:style>
      </p:cxnSp>
      <p:pic>
        <p:nvPicPr>
          <p:cNvPr id="11276" name="Picture 11275"/>
          <p:cNvPicPr>
            <a:picLocks noChangeAspect="1"/>
          </p:cNvPicPr>
          <p:nvPr/>
        </p:nvPicPr>
        <p:blipFill rotWithShape="1">
          <a:blip r:embed="rId15"/>
          <a:srcRect l="59184" t="-2281"/>
          <a:stretch/>
        </p:blipFill>
        <p:spPr>
          <a:xfrm>
            <a:off x="5907675" y="23187058"/>
            <a:ext cx="1045521" cy="1587540"/>
          </a:xfrm>
          <a:prstGeom prst="rect">
            <a:avLst/>
          </a:prstGeom>
        </p:spPr>
      </p:pic>
      <p:pic>
        <p:nvPicPr>
          <p:cNvPr id="11284" name="Picture 11283"/>
          <p:cNvPicPr>
            <a:picLocks noChangeAspect="1"/>
          </p:cNvPicPr>
          <p:nvPr/>
        </p:nvPicPr>
        <p:blipFill>
          <a:blip r:embed="rId16"/>
          <a:stretch>
            <a:fillRect/>
          </a:stretch>
        </p:blipFill>
        <p:spPr>
          <a:xfrm>
            <a:off x="23526406" y="16045205"/>
            <a:ext cx="5584501" cy="1836800"/>
          </a:xfrm>
          <a:prstGeom prst="rect">
            <a:avLst/>
          </a:prstGeom>
        </p:spPr>
      </p:pic>
      <p:pic>
        <p:nvPicPr>
          <p:cNvPr id="11285" name="Picture 11284"/>
          <p:cNvPicPr>
            <a:picLocks noChangeAspect="1"/>
          </p:cNvPicPr>
          <p:nvPr/>
        </p:nvPicPr>
        <p:blipFill rotWithShape="1">
          <a:blip r:embed="rId17"/>
          <a:srcRect t="1081" r="2072" b="1"/>
          <a:stretch/>
        </p:blipFill>
        <p:spPr>
          <a:xfrm>
            <a:off x="23540075" y="17739575"/>
            <a:ext cx="5581115" cy="1864266"/>
          </a:xfrm>
          <a:prstGeom prst="rect">
            <a:avLst/>
          </a:prstGeom>
        </p:spPr>
      </p:pic>
      <p:pic>
        <p:nvPicPr>
          <p:cNvPr id="11286" name="Picture 11285"/>
          <p:cNvPicPr>
            <a:picLocks noChangeAspect="1"/>
          </p:cNvPicPr>
          <p:nvPr/>
        </p:nvPicPr>
        <p:blipFill rotWithShape="1">
          <a:blip r:embed="rId18"/>
          <a:srcRect t="1296" r="22317"/>
          <a:stretch/>
        </p:blipFill>
        <p:spPr>
          <a:xfrm>
            <a:off x="23539757" y="19543709"/>
            <a:ext cx="5572226" cy="2093614"/>
          </a:xfrm>
          <a:prstGeom prst="rect">
            <a:avLst/>
          </a:prstGeom>
        </p:spPr>
      </p:pic>
      <p:pic>
        <p:nvPicPr>
          <p:cNvPr id="11287" name="Picture 11286"/>
          <p:cNvPicPr>
            <a:picLocks noChangeAspect="1"/>
          </p:cNvPicPr>
          <p:nvPr/>
        </p:nvPicPr>
        <p:blipFill rotWithShape="1">
          <a:blip r:embed="rId19"/>
          <a:srcRect t="3044" r="8960"/>
          <a:stretch/>
        </p:blipFill>
        <p:spPr>
          <a:xfrm>
            <a:off x="23540074" y="21414623"/>
            <a:ext cx="5571591" cy="1790154"/>
          </a:xfrm>
          <a:prstGeom prst="rect">
            <a:avLst/>
          </a:prstGeom>
        </p:spPr>
      </p:pic>
      <p:pic>
        <p:nvPicPr>
          <p:cNvPr id="11288" name="Picture 11287"/>
          <p:cNvPicPr>
            <a:picLocks noChangeAspect="1"/>
          </p:cNvPicPr>
          <p:nvPr/>
        </p:nvPicPr>
        <p:blipFill rotWithShape="1">
          <a:blip r:embed="rId20"/>
          <a:srcRect t="-274" r="20312" b="6414"/>
          <a:stretch/>
        </p:blipFill>
        <p:spPr>
          <a:xfrm>
            <a:off x="23543249" y="23078078"/>
            <a:ext cx="5577941" cy="1724025"/>
          </a:xfrm>
          <a:prstGeom prst="rect">
            <a:avLst/>
          </a:prstGeom>
        </p:spPr>
      </p:pic>
      <p:pic>
        <p:nvPicPr>
          <p:cNvPr id="11289" name="Picture 11288"/>
          <p:cNvPicPr>
            <a:picLocks noChangeAspect="1"/>
          </p:cNvPicPr>
          <p:nvPr/>
        </p:nvPicPr>
        <p:blipFill rotWithShape="1">
          <a:blip r:embed="rId21"/>
          <a:srcRect l="1" r="146" b="6242"/>
          <a:stretch/>
        </p:blipFill>
        <p:spPr>
          <a:xfrm>
            <a:off x="17013094" y="16234936"/>
            <a:ext cx="5572040" cy="2940538"/>
          </a:xfrm>
          <a:prstGeom prst="rect">
            <a:avLst/>
          </a:prstGeom>
        </p:spPr>
      </p:pic>
      <p:pic>
        <p:nvPicPr>
          <p:cNvPr id="11291" name="Picture 11290"/>
          <p:cNvPicPr>
            <a:picLocks noChangeAspect="1"/>
          </p:cNvPicPr>
          <p:nvPr/>
        </p:nvPicPr>
        <p:blipFill>
          <a:blip r:embed="rId22"/>
          <a:stretch>
            <a:fillRect/>
          </a:stretch>
        </p:blipFill>
        <p:spPr>
          <a:xfrm>
            <a:off x="11512535" y="20536766"/>
            <a:ext cx="2757721" cy="3058357"/>
          </a:xfrm>
          <a:prstGeom prst="rect">
            <a:avLst/>
          </a:prstGeom>
        </p:spPr>
      </p:pic>
      <p:pic>
        <p:nvPicPr>
          <p:cNvPr id="11292" name="Picture 11291"/>
          <p:cNvPicPr>
            <a:picLocks noChangeAspect="1"/>
          </p:cNvPicPr>
          <p:nvPr/>
        </p:nvPicPr>
        <p:blipFill>
          <a:blip r:embed="rId23"/>
          <a:stretch>
            <a:fillRect/>
          </a:stretch>
        </p:blipFill>
        <p:spPr>
          <a:xfrm>
            <a:off x="11425069" y="16038934"/>
            <a:ext cx="5311942" cy="3259988"/>
          </a:xfrm>
          <a:prstGeom prst="rect">
            <a:avLst/>
          </a:prstGeom>
        </p:spPr>
      </p:pic>
      <p:sp>
        <p:nvSpPr>
          <p:cNvPr id="116" name="Content Placeholder 3"/>
          <p:cNvSpPr txBox="1">
            <a:spLocks/>
          </p:cNvSpPr>
          <p:nvPr/>
        </p:nvSpPr>
        <p:spPr>
          <a:xfrm>
            <a:off x="10964124" y="19264239"/>
            <a:ext cx="5571500" cy="723447"/>
          </a:xfrm>
          <a:prstGeom prst="rect">
            <a:avLst/>
          </a:prstGeom>
        </p:spPr>
        <p:txBody>
          <a:bodyPr/>
          <a:lstStyle/>
          <a:p>
            <a:pPr marL="425736" indent="-425736" algn="just" defTabSz="3715518">
              <a:spcBef>
                <a:spcPct val="20000"/>
              </a:spcBef>
              <a:defRPr/>
            </a:pPr>
            <a:r>
              <a:rPr lang="en-US" sz="1960" i="0" kern="0" dirty="0" smtClean="0">
                <a:solidFill>
                  <a:srgbClr val="003366"/>
                </a:solidFill>
                <a:latin typeface="+mn-lt"/>
              </a:rPr>
              <a:t>       Reynolds number of a sphere vs Cd in comparison with </a:t>
            </a:r>
            <a:r>
              <a:rPr lang="en-US" sz="1960" i="0" kern="0" dirty="0" err="1" smtClean="0">
                <a:solidFill>
                  <a:srgbClr val="003366"/>
                </a:solidFill>
                <a:latin typeface="+mn-lt"/>
              </a:rPr>
              <a:t>MiniPat</a:t>
            </a:r>
            <a:r>
              <a:rPr lang="en-US" sz="1960" i="0" kern="0" dirty="0" smtClean="0">
                <a:solidFill>
                  <a:srgbClr val="003366"/>
                </a:solidFill>
                <a:latin typeface="+mn-lt"/>
              </a:rPr>
              <a:t>. </a:t>
            </a:r>
            <a:endParaRPr lang="en-US" sz="1960" i="0" kern="0" dirty="0">
              <a:solidFill>
                <a:srgbClr val="003366"/>
              </a:solidFill>
              <a:latin typeface="+mn-lt"/>
            </a:endParaRPr>
          </a:p>
        </p:txBody>
      </p:sp>
      <p:sp>
        <p:nvSpPr>
          <p:cNvPr id="118" name="Content Placeholder 3"/>
          <p:cNvSpPr txBox="1">
            <a:spLocks/>
          </p:cNvSpPr>
          <p:nvPr/>
        </p:nvSpPr>
        <p:spPr>
          <a:xfrm>
            <a:off x="11483152" y="19859374"/>
            <a:ext cx="4724098" cy="386264"/>
          </a:xfrm>
          <a:prstGeom prst="rect">
            <a:avLst/>
          </a:prstGeom>
        </p:spPr>
        <p:txBody>
          <a:bodyPr/>
          <a:lstStyle/>
          <a:p>
            <a:pPr marL="425736" indent="-425736" algn="l" defTabSz="3715518">
              <a:spcBef>
                <a:spcPct val="20000"/>
              </a:spcBef>
              <a:defRPr/>
            </a:pPr>
            <a:r>
              <a:rPr lang="en-US" sz="3600" i="0" u="sng" kern="0" dirty="0" smtClean="0">
                <a:solidFill>
                  <a:srgbClr val="003366"/>
                </a:solidFill>
                <a:latin typeface="+mn-lt"/>
              </a:rPr>
              <a:t>Fluted </a:t>
            </a:r>
            <a:r>
              <a:rPr lang="en-US" sz="3600" i="0" u="sng" kern="0" dirty="0" err="1" smtClean="0">
                <a:solidFill>
                  <a:srgbClr val="003366"/>
                </a:solidFill>
                <a:latin typeface="+mn-lt"/>
              </a:rPr>
              <a:t>MiniPat</a:t>
            </a:r>
            <a:endParaRPr lang="en-US" sz="3600" i="0" u="sng" kern="0" dirty="0">
              <a:solidFill>
                <a:srgbClr val="003366"/>
              </a:solidFill>
              <a:latin typeface="+mn-lt"/>
            </a:endParaRPr>
          </a:p>
        </p:txBody>
      </p:sp>
      <p:sp>
        <p:nvSpPr>
          <p:cNvPr id="122" name="Content Placeholder 3"/>
          <p:cNvSpPr txBox="1">
            <a:spLocks/>
          </p:cNvSpPr>
          <p:nvPr/>
        </p:nvSpPr>
        <p:spPr>
          <a:xfrm>
            <a:off x="14335788" y="20509605"/>
            <a:ext cx="2357016" cy="2727733"/>
          </a:xfrm>
          <a:prstGeom prst="rect">
            <a:avLst/>
          </a:prstGeom>
        </p:spPr>
        <p:txBody>
          <a:bodyPr/>
          <a:lstStyle/>
          <a:p>
            <a:pPr algn="just" defTabSz="3715518">
              <a:spcBef>
                <a:spcPct val="20000"/>
              </a:spcBef>
              <a:defRPr/>
            </a:pPr>
            <a:r>
              <a:rPr lang="en-US" sz="1960" i="0" dirty="0">
                <a:solidFill>
                  <a:srgbClr val="003366"/>
                </a:solidFill>
                <a:latin typeface="+mn-lt"/>
              </a:rPr>
              <a:t>For this mesh, we have used the same techniques as the non-fluted model. These techniques do a good job at the most complex parts of the geometry as well as edges. </a:t>
            </a:r>
            <a:endParaRPr lang="en-US" sz="1960" i="0" kern="0" dirty="0">
              <a:solidFill>
                <a:srgbClr val="003366"/>
              </a:solidFill>
              <a:latin typeface="+mn-lt"/>
            </a:endParaRPr>
          </a:p>
        </p:txBody>
      </p:sp>
      <p:pic>
        <p:nvPicPr>
          <p:cNvPr id="11298" name="Picture 11297"/>
          <p:cNvPicPr>
            <a:picLocks noChangeAspect="1"/>
          </p:cNvPicPr>
          <p:nvPr/>
        </p:nvPicPr>
        <p:blipFill>
          <a:blip r:embed="rId24"/>
          <a:stretch>
            <a:fillRect/>
          </a:stretch>
        </p:blipFill>
        <p:spPr>
          <a:xfrm>
            <a:off x="17094831" y="22325423"/>
            <a:ext cx="2941039" cy="1929596"/>
          </a:xfrm>
          <a:prstGeom prst="rect">
            <a:avLst/>
          </a:prstGeom>
        </p:spPr>
      </p:pic>
      <p:pic>
        <p:nvPicPr>
          <p:cNvPr id="11299" name="Picture 11298"/>
          <p:cNvPicPr>
            <a:picLocks noChangeAspect="1"/>
          </p:cNvPicPr>
          <p:nvPr/>
        </p:nvPicPr>
        <p:blipFill>
          <a:blip r:embed="rId25"/>
          <a:stretch>
            <a:fillRect/>
          </a:stretch>
        </p:blipFill>
        <p:spPr>
          <a:xfrm>
            <a:off x="17042624" y="23667199"/>
            <a:ext cx="6010275" cy="1076325"/>
          </a:xfrm>
          <a:prstGeom prst="rect">
            <a:avLst/>
          </a:prstGeom>
        </p:spPr>
      </p:pic>
      <p:pic>
        <p:nvPicPr>
          <p:cNvPr id="11300" name="Picture 11299"/>
          <p:cNvPicPr>
            <a:picLocks noChangeAspect="1"/>
          </p:cNvPicPr>
          <p:nvPr/>
        </p:nvPicPr>
        <p:blipFill>
          <a:blip r:embed="rId26"/>
          <a:stretch>
            <a:fillRect/>
          </a:stretch>
        </p:blipFill>
        <p:spPr>
          <a:xfrm>
            <a:off x="17058164" y="24610672"/>
            <a:ext cx="6076950" cy="314325"/>
          </a:xfrm>
          <a:prstGeom prst="rect">
            <a:avLst/>
          </a:prstGeom>
        </p:spPr>
      </p:pic>
      <p:sp>
        <p:nvSpPr>
          <p:cNvPr id="128" name="Content Placeholder 3"/>
          <p:cNvSpPr txBox="1">
            <a:spLocks/>
          </p:cNvSpPr>
          <p:nvPr/>
        </p:nvSpPr>
        <p:spPr>
          <a:xfrm>
            <a:off x="17049520" y="21909880"/>
            <a:ext cx="2357016" cy="390649"/>
          </a:xfrm>
          <a:prstGeom prst="rect">
            <a:avLst/>
          </a:prstGeom>
        </p:spPr>
        <p:txBody>
          <a:bodyPr/>
          <a:lstStyle/>
          <a:p>
            <a:pPr algn="just" defTabSz="3715518">
              <a:spcBef>
                <a:spcPct val="20000"/>
              </a:spcBef>
              <a:defRPr/>
            </a:pPr>
            <a:r>
              <a:rPr lang="en-US" sz="1960" i="0" u="sng" kern="0" dirty="0" smtClean="0">
                <a:solidFill>
                  <a:srgbClr val="003366"/>
                </a:solidFill>
                <a:latin typeface="+mn-lt"/>
              </a:rPr>
              <a:t>TORQUE</a:t>
            </a:r>
            <a:endParaRPr lang="en-US" sz="1960" i="0" u="sng" kern="0" dirty="0">
              <a:solidFill>
                <a:srgbClr val="003366"/>
              </a:solidFill>
              <a:latin typeface="+mn-lt"/>
            </a:endParaRPr>
          </a:p>
        </p:txBody>
      </p:sp>
      <p:sp>
        <p:nvSpPr>
          <p:cNvPr id="129" name="Content Placeholder 3"/>
          <p:cNvSpPr txBox="1">
            <a:spLocks/>
          </p:cNvSpPr>
          <p:nvPr/>
        </p:nvSpPr>
        <p:spPr>
          <a:xfrm>
            <a:off x="23454158" y="16005252"/>
            <a:ext cx="2357016" cy="390649"/>
          </a:xfrm>
          <a:prstGeom prst="rect">
            <a:avLst/>
          </a:prstGeom>
        </p:spPr>
        <p:txBody>
          <a:bodyPr/>
          <a:lstStyle/>
          <a:p>
            <a:pPr algn="just" defTabSz="3715518">
              <a:spcBef>
                <a:spcPct val="20000"/>
              </a:spcBef>
              <a:defRPr/>
            </a:pPr>
            <a:r>
              <a:rPr lang="en-US" sz="1960" i="0" u="sng" kern="0" dirty="0" smtClean="0">
                <a:solidFill>
                  <a:srgbClr val="003366"/>
                </a:solidFill>
                <a:latin typeface="+mn-lt"/>
              </a:rPr>
              <a:t>VISUALIZATION</a:t>
            </a:r>
            <a:endParaRPr lang="en-US" sz="1960" i="0" u="sng" kern="0" dirty="0">
              <a:solidFill>
                <a:srgbClr val="003366"/>
              </a:solidFill>
              <a:latin typeface="+mn-lt"/>
            </a:endParaRPr>
          </a:p>
        </p:txBody>
      </p:sp>
      <p:sp>
        <p:nvSpPr>
          <p:cNvPr id="130" name="Content Placeholder 3"/>
          <p:cNvSpPr txBox="1">
            <a:spLocks/>
          </p:cNvSpPr>
          <p:nvPr/>
        </p:nvSpPr>
        <p:spPr>
          <a:xfrm>
            <a:off x="17055204" y="20537540"/>
            <a:ext cx="2732983" cy="390649"/>
          </a:xfrm>
          <a:prstGeom prst="rect">
            <a:avLst/>
          </a:prstGeom>
        </p:spPr>
        <p:txBody>
          <a:bodyPr/>
          <a:lstStyle/>
          <a:p>
            <a:pPr algn="just" defTabSz="3715518">
              <a:spcBef>
                <a:spcPct val="20000"/>
              </a:spcBef>
              <a:defRPr/>
            </a:pPr>
            <a:r>
              <a:rPr lang="en-US" sz="1960" i="0" u="sng" kern="0" dirty="0" smtClean="0">
                <a:solidFill>
                  <a:srgbClr val="003366"/>
                </a:solidFill>
                <a:latin typeface="+mn-lt"/>
              </a:rPr>
              <a:t>DRAG COEFFIENT</a:t>
            </a:r>
            <a:endParaRPr lang="en-US" sz="1960" i="0" u="sng" kern="0" dirty="0">
              <a:solidFill>
                <a:srgbClr val="003366"/>
              </a:solidFill>
              <a:latin typeface="+mn-lt"/>
            </a:endParaRPr>
          </a:p>
        </p:txBody>
      </p:sp>
      <p:graphicFrame>
        <p:nvGraphicFramePr>
          <p:cNvPr id="11304" name="Table 11303"/>
          <p:cNvGraphicFramePr>
            <a:graphicFrameLocks noGrp="1"/>
          </p:cNvGraphicFramePr>
          <p:nvPr>
            <p:extLst>
              <p:ext uri="{D42A27DB-BD31-4B8C-83A1-F6EECF244321}">
                <p14:modId xmlns:p14="http://schemas.microsoft.com/office/powerpoint/2010/main" val="227682302"/>
              </p:ext>
            </p:extLst>
          </p:nvPr>
        </p:nvGraphicFramePr>
        <p:xfrm>
          <a:off x="17109505" y="20855812"/>
          <a:ext cx="6013235" cy="809310"/>
        </p:xfrm>
        <a:graphic>
          <a:graphicData uri="http://schemas.openxmlformats.org/drawingml/2006/table">
            <a:tbl>
              <a:tblPr firstRow="1" bandRow="1">
                <a:tableStyleId>{21E4AEA4-8DFA-4A89-87EB-49C32662AFE0}</a:tableStyleId>
              </a:tblPr>
              <a:tblGrid>
                <a:gridCol w="1859356">
                  <a:extLst>
                    <a:ext uri="{9D8B030D-6E8A-4147-A177-3AD203B41FA5}">
                      <a16:colId xmlns:a16="http://schemas.microsoft.com/office/drawing/2014/main" val="3306252764"/>
                    </a:ext>
                  </a:extLst>
                </a:gridCol>
                <a:gridCol w="2347272">
                  <a:extLst>
                    <a:ext uri="{9D8B030D-6E8A-4147-A177-3AD203B41FA5}">
                      <a16:colId xmlns:a16="http://schemas.microsoft.com/office/drawing/2014/main" val="3020754051"/>
                    </a:ext>
                  </a:extLst>
                </a:gridCol>
                <a:gridCol w="1806607">
                  <a:extLst>
                    <a:ext uri="{9D8B030D-6E8A-4147-A177-3AD203B41FA5}">
                      <a16:colId xmlns:a16="http://schemas.microsoft.com/office/drawing/2014/main" val="1140673566"/>
                    </a:ext>
                  </a:extLst>
                </a:gridCol>
              </a:tblGrid>
              <a:tr h="404655">
                <a:tc>
                  <a:txBody>
                    <a:bodyPr/>
                    <a:lstStyle/>
                    <a:p>
                      <a:endParaRPr lang="en-US" dirty="0"/>
                    </a:p>
                  </a:txBody>
                  <a:tcPr/>
                </a:tc>
                <a:tc>
                  <a:txBody>
                    <a:bodyPr/>
                    <a:lstStyle/>
                    <a:p>
                      <a:r>
                        <a:rPr lang="en-US" dirty="0" smtClean="0"/>
                        <a:t>Non-Fluted </a:t>
                      </a:r>
                      <a:r>
                        <a:rPr lang="en-US" dirty="0" err="1" smtClean="0"/>
                        <a:t>MiniPat</a:t>
                      </a:r>
                      <a:endParaRPr lang="en-US" dirty="0"/>
                    </a:p>
                  </a:txBody>
                  <a:tcPr/>
                </a:tc>
                <a:tc>
                  <a:txBody>
                    <a:bodyPr/>
                    <a:lstStyle/>
                    <a:p>
                      <a:r>
                        <a:rPr lang="en-US" dirty="0" smtClean="0"/>
                        <a:t>Fluted </a:t>
                      </a:r>
                      <a:r>
                        <a:rPr lang="en-US" dirty="0" err="1" smtClean="0"/>
                        <a:t>MiniPat</a:t>
                      </a:r>
                      <a:endParaRPr lang="en-US" dirty="0"/>
                    </a:p>
                  </a:txBody>
                  <a:tcPr/>
                </a:tc>
                <a:extLst>
                  <a:ext uri="{0D108BD9-81ED-4DB2-BD59-A6C34878D82A}">
                    <a16:rowId xmlns:a16="http://schemas.microsoft.com/office/drawing/2014/main" val="256643100"/>
                  </a:ext>
                </a:extLst>
              </a:tr>
              <a:tr h="404655">
                <a:tc>
                  <a:txBody>
                    <a:bodyPr/>
                    <a:lstStyle/>
                    <a:p>
                      <a:r>
                        <a:rPr lang="en-US" dirty="0" smtClean="0"/>
                        <a:t>Drag</a:t>
                      </a:r>
                      <a:r>
                        <a:rPr lang="en-US" baseline="0" dirty="0" smtClean="0"/>
                        <a:t> Coefficient</a:t>
                      </a:r>
                      <a:endParaRPr lang="en-US" dirty="0"/>
                    </a:p>
                  </a:txBody>
                  <a:tcPr/>
                </a:tc>
                <a:tc>
                  <a:txBody>
                    <a:bodyPr/>
                    <a:lstStyle/>
                    <a:p>
                      <a:pPr algn="ctr"/>
                      <a:r>
                        <a:rPr lang="en-US" dirty="0" smtClean="0"/>
                        <a:t>0.1667</a:t>
                      </a:r>
                      <a:endParaRPr lang="en-US" dirty="0"/>
                    </a:p>
                  </a:txBody>
                  <a:tcPr/>
                </a:tc>
                <a:tc>
                  <a:txBody>
                    <a:bodyPr/>
                    <a:lstStyle/>
                    <a:p>
                      <a:pPr algn="ctr"/>
                      <a:r>
                        <a:rPr lang="en-US" dirty="0" smtClean="0"/>
                        <a:t>0.561</a:t>
                      </a:r>
                      <a:endParaRPr lang="en-US" dirty="0"/>
                    </a:p>
                  </a:txBody>
                  <a:tcPr/>
                </a:tc>
                <a:extLst>
                  <a:ext uri="{0D108BD9-81ED-4DB2-BD59-A6C34878D82A}">
                    <a16:rowId xmlns:a16="http://schemas.microsoft.com/office/drawing/2014/main" val="3760485476"/>
                  </a:ext>
                </a:extLst>
              </a:tr>
            </a:tbl>
          </a:graphicData>
        </a:graphic>
      </p:graphicFrame>
      <p:sp>
        <p:nvSpPr>
          <p:cNvPr id="135" name="Text Placeholder 2"/>
          <p:cNvSpPr txBox="1">
            <a:spLocks/>
          </p:cNvSpPr>
          <p:nvPr/>
        </p:nvSpPr>
        <p:spPr>
          <a:xfrm>
            <a:off x="-307023" y="26124940"/>
            <a:ext cx="6373390" cy="1870202"/>
          </a:xfrm>
          <a:prstGeom prst="rect">
            <a:avLst/>
          </a:prstGeom>
        </p:spPr>
        <p:txBody>
          <a:bodyPr/>
          <a:lstStyle>
            <a:lvl1pPr marL="478947" indent="-478947" algn="l" defTabSz="4179905" rtl="0" fontAlgn="base">
              <a:spcBef>
                <a:spcPct val="20000"/>
              </a:spcBef>
              <a:spcAft>
                <a:spcPct val="0"/>
              </a:spcAft>
              <a:buChar char="•"/>
              <a:defRPr sz="3700" b="1">
                <a:solidFill>
                  <a:srgbClr val="003366"/>
                </a:solidFill>
                <a:latin typeface="+mn-lt"/>
                <a:ea typeface="+mn-ea"/>
                <a:cs typeface="+mn-cs"/>
              </a:defRPr>
            </a:lvl1pPr>
            <a:lvl2pPr marL="1654546" indent="-653110" algn="l" defTabSz="4179905" rtl="0" fontAlgn="base">
              <a:spcBef>
                <a:spcPct val="20000"/>
              </a:spcBef>
              <a:spcAft>
                <a:spcPct val="0"/>
              </a:spcAft>
              <a:buChar char="–"/>
              <a:defRPr sz="3700" b="1">
                <a:solidFill>
                  <a:srgbClr val="003366"/>
                </a:solidFill>
                <a:latin typeface="+mn-lt"/>
              </a:defRPr>
            </a:lvl2pPr>
            <a:lvl3pPr marL="2699522" indent="-609570" algn="l" defTabSz="4179905" rtl="0" fontAlgn="base">
              <a:spcBef>
                <a:spcPct val="20000"/>
              </a:spcBef>
              <a:spcAft>
                <a:spcPct val="0"/>
              </a:spcAft>
              <a:buChar char="•"/>
              <a:defRPr sz="3700" b="1">
                <a:solidFill>
                  <a:srgbClr val="003366"/>
                </a:solidFill>
                <a:latin typeface="+mn-lt"/>
              </a:defRPr>
            </a:lvl3pPr>
            <a:lvl4pPr marL="3744498" indent="-522488" algn="l" defTabSz="4179905" rtl="0" fontAlgn="base">
              <a:spcBef>
                <a:spcPct val="20000"/>
              </a:spcBef>
              <a:spcAft>
                <a:spcPct val="0"/>
              </a:spcAft>
              <a:buChar char="–"/>
              <a:defRPr sz="3700" b="1">
                <a:solidFill>
                  <a:srgbClr val="003366"/>
                </a:solidFill>
                <a:latin typeface="+mn-lt"/>
              </a:defRPr>
            </a:lvl4pPr>
            <a:lvl5pPr marL="4789475" indent="-609570" algn="l" defTabSz="4179905" rtl="0" fontAlgn="base">
              <a:spcBef>
                <a:spcPct val="20000"/>
              </a:spcBef>
              <a:spcAft>
                <a:spcPct val="0"/>
              </a:spcAft>
              <a:buChar char="»"/>
              <a:defRPr sz="3700" b="1">
                <a:solidFill>
                  <a:srgbClr val="003366"/>
                </a:solidFill>
                <a:latin typeface="+mn-lt"/>
              </a:defRPr>
            </a:lvl5pPr>
            <a:lvl6pPr marL="5311963" indent="-609570" algn="l" defTabSz="4179905" rtl="0" fontAlgn="base">
              <a:spcBef>
                <a:spcPct val="20000"/>
              </a:spcBef>
              <a:spcAft>
                <a:spcPct val="0"/>
              </a:spcAft>
              <a:buChar char="»"/>
              <a:defRPr sz="3700" b="1">
                <a:solidFill>
                  <a:srgbClr val="003366"/>
                </a:solidFill>
                <a:latin typeface="+mn-lt"/>
              </a:defRPr>
            </a:lvl6pPr>
            <a:lvl7pPr marL="5834451" indent="-609570" algn="l" defTabSz="4179905" rtl="0" fontAlgn="base">
              <a:spcBef>
                <a:spcPct val="20000"/>
              </a:spcBef>
              <a:spcAft>
                <a:spcPct val="0"/>
              </a:spcAft>
              <a:buChar char="»"/>
              <a:defRPr sz="3700" b="1">
                <a:solidFill>
                  <a:srgbClr val="003366"/>
                </a:solidFill>
                <a:latin typeface="+mn-lt"/>
              </a:defRPr>
            </a:lvl7pPr>
            <a:lvl8pPr marL="6356939" indent="-609570" algn="l" defTabSz="4179905" rtl="0" fontAlgn="base">
              <a:spcBef>
                <a:spcPct val="20000"/>
              </a:spcBef>
              <a:spcAft>
                <a:spcPct val="0"/>
              </a:spcAft>
              <a:buChar char="»"/>
              <a:defRPr sz="3700" b="1">
                <a:solidFill>
                  <a:srgbClr val="003366"/>
                </a:solidFill>
                <a:latin typeface="+mn-lt"/>
              </a:defRPr>
            </a:lvl8pPr>
            <a:lvl9pPr marL="6879427" indent="-609570" algn="l" defTabSz="4179905" rtl="0" fontAlgn="base">
              <a:spcBef>
                <a:spcPct val="20000"/>
              </a:spcBef>
              <a:spcAft>
                <a:spcPct val="0"/>
              </a:spcAft>
              <a:buChar char="»"/>
              <a:defRPr sz="3700" b="1">
                <a:solidFill>
                  <a:srgbClr val="003366"/>
                </a:solidFill>
                <a:latin typeface="+mn-lt"/>
              </a:defRPr>
            </a:lvl9pPr>
          </a:lstStyle>
          <a:p>
            <a:pPr algn="just">
              <a:buFontTx/>
              <a:buNone/>
            </a:pPr>
            <a:r>
              <a:rPr lang="en-US" sz="1960" i="0" dirty="0" smtClean="0"/>
              <a:t>        </a:t>
            </a:r>
            <a:r>
              <a:rPr lang="en-US" sz="1960" i="0" dirty="0" smtClean="0"/>
              <a:t>In </a:t>
            </a:r>
            <a:r>
              <a:rPr lang="en-US" sz="1960" i="0" dirty="0"/>
              <a:t>this section, it is going to be presented </a:t>
            </a:r>
            <a:r>
              <a:rPr lang="en-US" sz="1960" i="0" dirty="0" smtClean="0"/>
              <a:t>the experimental </a:t>
            </a:r>
            <a:r>
              <a:rPr lang="en-US" sz="1960" i="0" dirty="0"/>
              <a:t>methods of this project. This part of the project is going to be vital to match our results from Fluent and ensure that our simulation is right as well. </a:t>
            </a:r>
            <a:endParaRPr lang="en-US" sz="1960" i="0" dirty="0" smtClean="0"/>
          </a:p>
          <a:p>
            <a:pPr algn="just">
              <a:buFontTx/>
              <a:buNone/>
            </a:pPr>
            <a:r>
              <a:rPr lang="en-US" sz="1960" i="0" dirty="0" smtClean="0"/>
              <a:t>	To achieve </a:t>
            </a:r>
            <a:r>
              <a:rPr lang="en-US" sz="1960" i="0" dirty="0"/>
              <a:t>this goal, we need to know the velocity of the fluid through the shape in the wind tunnel. </a:t>
            </a:r>
            <a:endParaRPr lang="en-US" sz="1960" i="0" dirty="0"/>
          </a:p>
        </p:txBody>
      </p:sp>
      <p:pic>
        <p:nvPicPr>
          <p:cNvPr id="11307" name="Picture 11306"/>
          <p:cNvPicPr>
            <a:picLocks noChangeAspect="1"/>
          </p:cNvPicPr>
          <p:nvPr/>
        </p:nvPicPr>
        <p:blipFill rotWithShape="1">
          <a:blip r:embed="rId27"/>
          <a:srcRect l="17190" t="31116" r="27026" b="29382"/>
          <a:stretch/>
        </p:blipFill>
        <p:spPr>
          <a:xfrm>
            <a:off x="6054149" y="26593869"/>
            <a:ext cx="2426557" cy="1003967"/>
          </a:xfrm>
          <a:prstGeom prst="rect">
            <a:avLst/>
          </a:prstGeom>
        </p:spPr>
      </p:pic>
      <p:pic>
        <p:nvPicPr>
          <p:cNvPr id="11308" name="Picture 11307"/>
          <p:cNvPicPr>
            <a:picLocks noChangeAspect="1"/>
          </p:cNvPicPr>
          <p:nvPr/>
        </p:nvPicPr>
        <p:blipFill rotWithShape="1">
          <a:blip r:embed="rId28"/>
          <a:srcRect l="18138" t="34485" r="27542" b="34261"/>
          <a:stretch/>
        </p:blipFill>
        <p:spPr>
          <a:xfrm>
            <a:off x="6066367" y="25636155"/>
            <a:ext cx="2401994" cy="977569"/>
          </a:xfrm>
          <a:prstGeom prst="rect">
            <a:avLst/>
          </a:prstGeom>
        </p:spPr>
      </p:pic>
      <p:pic>
        <p:nvPicPr>
          <p:cNvPr id="11311" name="Picture 11310"/>
          <p:cNvPicPr>
            <a:picLocks noChangeAspect="1"/>
          </p:cNvPicPr>
          <p:nvPr/>
        </p:nvPicPr>
        <p:blipFill>
          <a:blip r:embed="rId29"/>
          <a:stretch>
            <a:fillRect/>
          </a:stretch>
        </p:blipFill>
        <p:spPr>
          <a:xfrm>
            <a:off x="254302" y="31124845"/>
            <a:ext cx="3527771" cy="2099655"/>
          </a:xfrm>
          <a:prstGeom prst="rect">
            <a:avLst/>
          </a:prstGeom>
        </p:spPr>
      </p:pic>
      <p:pic>
        <p:nvPicPr>
          <p:cNvPr id="11312" name="Picture 11311"/>
          <p:cNvPicPr>
            <a:picLocks noChangeAspect="1"/>
          </p:cNvPicPr>
          <p:nvPr/>
        </p:nvPicPr>
        <p:blipFill>
          <a:blip r:embed="rId30"/>
          <a:stretch>
            <a:fillRect/>
          </a:stretch>
        </p:blipFill>
        <p:spPr>
          <a:xfrm>
            <a:off x="257340" y="33356282"/>
            <a:ext cx="5034497" cy="3043030"/>
          </a:xfrm>
          <a:prstGeom prst="rect">
            <a:avLst/>
          </a:prstGeom>
        </p:spPr>
      </p:pic>
      <p:pic>
        <p:nvPicPr>
          <p:cNvPr id="11313" name="Picture 11312"/>
          <p:cNvPicPr>
            <a:picLocks noChangeAspect="1"/>
          </p:cNvPicPr>
          <p:nvPr/>
        </p:nvPicPr>
        <p:blipFill>
          <a:blip r:embed="rId31"/>
          <a:stretch>
            <a:fillRect/>
          </a:stretch>
        </p:blipFill>
        <p:spPr>
          <a:xfrm>
            <a:off x="5115958" y="33838679"/>
            <a:ext cx="3525790" cy="2309327"/>
          </a:xfrm>
          <a:prstGeom prst="rect">
            <a:avLst/>
          </a:prstGeom>
        </p:spPr>
      </p:pic>
      <p:pic>
        <p:nvPicPr>
          <p:cNvPr id="11314" name="Picture 11313"/>
          <p:cNvPicPr>
            <a:picLocks noChangeAspect="1"/>
          </p:cNvPicPr>
          <p:nvPr/>
        </p:nvPicPr>
        <p:blipFill>
          <a:blip r:embed="rId32"/>
          <a:stretch>
            <a:fillRect/>
          </a:stretch>
        </p:blipFill>
        <p:spPr>
          <a:xfrm>
            <a:off x="14427917" y="29426182"/>
            <a:ext cx="6338151" cy="2756917"/>
          </a:xfrm>
          <a:prstGeom prst="rect">
            <a:avLst/>
          </a:prstGeom>
        </p:spPr>
      </p:pic>
      <p:pic>
        <p:nvPicPr>
          <p:cNvPr id="11315" name="Picture 11314"/>
          <p:cNvPicPr>
            <a:picLocks noChangeAspect="1"/>
          </p:cNvPicPr>
          <p:nvPr/>
        </p:nvPicPr>
        <p:blipFill>
          <a:blip r:embed="rId33"/>
          <a:stretch>
            <a:fillRect/>
          </a:stretch>
        </p:blipFill>
        <p:spPr>
          <a:xfrm>
            <a:off x="14581158" y="27418076"/>
            <a:ext cx="2219325" cy="752475"/>
          </a:xfrm>
          <a:prstGeom prst="rect">
            <a:avLst/>
          </a:prstGeom>
        </p:spPr>
      </p:pic>
      <p:pic>
        <p:nvPicPr>
          <p:cNvPr id="11316" name="Picture 11315"/>
          <p:cNvPicPr>
            <a:picLocks noChangeAspect="1"/>
          </p:cNvPicPr>
          <p:nvPr/>
        </p:nvPicPr>
        <p:blipFill>
          <a:blip r:embed="rId34"/>
          <a:stretch>
            <a:fillRect/>
          </a:stretch>
        </p:blipFill>
        <p:spPr>
          <a:xfrm>
            <a:off x="16558814" y="32619450"/>
            <a:ext cx="1783963" cy="299764"/>
          </a:xfrm>
          <a:prstGeom prst="rect">
            <a:avLst/>
          </a:prstGeom>
        </p:spPr>
      </p:pic>
      <p:pic>
        <p:nvPicPr>
          <p:cNvPr id="11317" name="Picture 11316"/>
          <p:cNvPicPr>
            <a:picLocks noChangeAspect="1"/>
          </p:cNvPicPr>
          <p:nvPr/>
        </p:nvPicPr>
        <p:blipFill>
          <a:blip r:embed="rId35"/>
          <a:stretch>
            <a:fillRect/>
          </a:stretch>
        </p:blipFill>
        <p:spPr>
          <a:xfrm>
            <a:off x="14693664" y="32956885"/>
            <a:ext cx="5444603" cy="487960"/>
          </a:xfrm>
          <a:prstGeom prst="rect">
            <a:avLst/>
          </a:prstGeom>
        </p:spPr>
      </p:pic>
      <p:cxnSp>
        <p:nvCxnSpPr>
          <p:cNvPr id="11319" name="Straight Connector 11318"/>
          <p:cNvCxnSpPr/>
          <p:nvPr/>
        </p:nvCxnSpPr>
        <p:spPr bwMode="auto">
          <a:xfrm flipH="1">
            <a:off x="12208645" y="25536525"/>
            <a:ext cx="23836" cy="11039475"/>
          </a:xfrm>
          <a:prstGeom prst="line">
            <a:avLst/>
          </a:prstGeom>
          <a:ln w="123825">
            <a:solidFill>
              <a:schemeClr val="accent3"/>
            </a:solidFill>
            <a:headEnd type="none" w="med" len="med"/>
            <a:tailEnd type="none" w="med" len="med"/>
          </a:ln>
          <a:effectLst>
            <a:outerShdw blurRad="40000" dist="23000" dir="5400000" rotWithShape="0">
              <a:srgbClr val="000000">
                <a:alpha val="0"/>
              </a:srgbClr>
            </a:outerShdw>
          </a:effectLst>
        </p:spPr>
        <p:style>
          <a:lnRef idx="3">
            <a:schemeClr val="dk1"/>
          </a:lnRef>
          <a:fillRef idx="0">
            <a:schemeClr val="dk1"/>
          </a:fillRef>
          <a:effectRef idx="2">
            <a:schemeClr val="dk1"/>
          </a:effectRef>
          <a:fontRef idx="minor">
            <a:schemeClr val="tx1"/>
          </a:fontRef>
        </p:style>
      </p:cxnSp>
      <p:cxnSp>
        <p:nvCxnSpPr>
          <p:cNvPr id="74" name="Straight Connector 73"/>
          <p:cNvCxnSpPr/>
          <p:nvPr/>
        </p:nvCxnSpPr>
        <p:spPr bwMode="auto">
          <a:xfrm>
            <a:off x="14262972" y="25536525"/>
            <a:ext cx="0" cy="11039475"/>
          </a:xfrm>
          <a:prstGeom prst="line">
            <a:avLst/>
          </a:prstGeom>
          <a:ln w="28575">
            <a:solidFill>
              <a:srgbClr val="003366"/>
            </a:solidFill>
            <a:headEnd type="none" w="med" len="med"/>
            <a:tailEnd type="none" w="med" len="med"/>
          </a:ln>
        </p:spPr>
        <p:style>
          <a:lnRef idx="1">
            <a:schemeClr val="dk1"/>
          </a:lnRef>
          <a:fillRef idx="0">
            <a:schemeClr val="dk1"/>
          </a:fillRef>
          <a:effectRef idx="0">
            <a:schemeClr val="dk1"/>
          </a:effectRef>
          <a:fontRef idx="minor">
            <a:schemeClr val="tx1"/>
          </a:fontRef>
        </p:style>
      </p:cxnSp>
      <p:pic>
        <p:nvPicPr>
          <p:cNvPr id="77" name="Picture 76"/>
          <p:cNvPicPr>
            <a:picLocks noChangeAspect="1"/>
          </p:cNvPicPr>
          <p:nvPr/>
        </p:nvPicPr>
        <p:blipFill>
          <a:blip r:embed="rId36"/>
          <a:stretch>
            <a:fillRect/>
          </a:stretch>
        </p:blipFill>
        <p:spPr>
          <a:xfrm>
            <a:off x="8555768" y="25607551"/>
            <a:ext cx="5438775" cy="2038350"/>
          </a:xfrm>
          <a:prstGeom prst="rect">
            <a:avLst/>
          </a:prstGeom>
        </p:spPr>
      </p:pic>
      <p:pic>
        <p:nvPicPr>
          <p:cNvPr id="78" name="Picture 77"/>
          <p:cNvPicPr>
            <a:picLocks noChangeAspect="1"/>
          </p:cNvPicPr>
          <p:nvPr/>
        </p:nvPicPr>
        <p:blipFill>
          <a:blip r:embed="rId37"/>
          <a:stretch>
            <a:fillRect/>
          </a:stretch>
        </p:blipFill>
        <p:spPr>
          <a:xfrm>
            <a:off x="9049923" y="27944506"/>
            <a:ext cx="4732459" cy="2682296"/>
          </a:xfrm>
          <a:prstGeom prst="rect">
            <a:avLst/>
          </a:prstGeom>
        </p:spPr>
      </p:pic>
      <p:pic>
        <p:nvPicPr>
          <p:cNvPr id="85" name="Picture 84"/>
          <p:cNvPicPr>
            <a:picLocks noChangeAspect="1"/>
          </p:cNvPicPr>
          <p:nvPr/>
        </p:nvPicPr>
        <p:blipFill>
          <a:blip r:embed="rId38"/>
          <a:stretch>
            <a:fillRect/>
          </a:stretch>
        </p:blipFill>
        <p:spPr>
          <a:xfrm>
            <a:off x="8530341" y="30958079"/>
            <a:ext cx="5448300" cy="2066925"/>
          </a:xfrm>
          <a:prstGeom prst="rect">
            <a:avLst/>
          </a:prstGeom>
        </p:spPr>
      </p:pic>
      <p:pic>
        <p:nvPicPr>
          <p:cNvPr id="86" name="Picture 85"/>
          <p:cNvPicPr>
            <a:picLocks noChangeAspect="1"/>
          </p:cNvPicPr>
          <p:nvPr/>
        </p:nvPicPr>
        <p:blipFill>
          <a:blip r:embed="rId39"/>
          <a:stretch>
            <a:fillRect/>
          </a:stretch>
        </p:blipFill>
        <p:spPr>
          <a:xfrm>
            <a:off x="8902327" y="33356282"/>
            <a:ext cx="4835335" cy="2875064"/>
          </a:xfrm>
          <a:prstGeom prst="rect">
            <a:avLst/>
          </a:prstGeom>
        </p:spPr>
      </p:pic>
      <p:sp>
        <p:nvSpPr>
          <p:cNvPr id="7" name="TextBox 6"/>
          <p:cNvSpPr txBox="1"/>
          <p:nvPr/>
        </p:nvSpPr>
        <p:spPr>
          <a:xfrm>
            <a:off x="20116122" y="22117845"/>
            <a:ext cx="3038475" cy="1902059"/>
          </a:xfrm>
          <a:prstGeom prst="rect">
            <a:avLst/>
          </a:prstGeom>
          <a:noFill/>
        </p:spPr>
        <p:txBody>
          <a:bodyPr wrap="square" rtlCol="0">
            <a:spAutoFit/>
          </a:bodyPr>
          <a:lstStyle/>
          <a:p>
            <a:pPr algn="just"/>
            <a:r>
              <a:rPr lang="en-US" sz="1960" i="0" dirty="0" smtClean="0">
                <a:solidFill>
                  <a:srgbClr val="003366"/>
                </a:solidFill>
                <a:latin typeface="+mn-lt"/>
              </a:rPr>
              <a:t>We </a:t>
            </a:r>
            <a:r>
              <a:rPr lang="en-US" sz="1960" i="0" dirty="0">
                <a:solidFill>
                  <a:srgbClr val="003366"/>
                </a:solidFill>
                <a:latin typeface="+mn-lt"/>
              </a:rPr>
              <a:t>are going to calculate the </a:t>
            </a:r>
            <a:r>
              <a:rPr lang="en-US" sz="1960" i="0" dirty="0" smtClean="0">
                <a:solidFill>
                  <a:srgbClr val="003366"/>
                </a:solidFill>
                <a:latin typeface="+mn-lt"/>
              </a:rPr>
              <a:t>force </a:t>
            </a:r>
            <a:r>
              <a:rPr lang="en-US" sz="1960" i="0" dirty="0">
                <a:solidFill>
                  <a:srgbClr val="003366"/>
                </a:solidFill>
                <a:latin typeface="+mn-lt"/>
              </a:rPr>
              <a:t>at one of the four surface which produces torque respect to the devices </a:t>
            </a:r>
            <a:r>
              <a:rPr lang="en-US" sz="1960" i="0" dirty="0" smtClean="0">
                <a:solidFill>
                  <a:srgbClr val="003366"/>
                </a:solidFill>
                <a:latin typeface="+mn-lt"/>
              </a:rPr>
              <a:t>axis</a:t>
            </a:r>
            <a:r>
              <a:rPr lang="en-US" sz="1960" i="0" dirty="0">
                <a:solidFill>
                  <a:srgbClr val="003366"/>
                </a:solidFill>
                <a:latin typeface="+mn-lt"/>
              </a:rPr>
              <a:t> </a:t>
            </a:r>
            <a:r>
              <a:rPr lang="en-US" sz="1960" i="0" dirty="0" smtClean="0">
                <a:solidFill>
                  <a:srgbClr val="003366"/>
                </a:solidFill>
                <a:latin typeface="+mn-lt"/>
              </a:rPr>
              <a:t>and multiply it by four. (four surfaces).</a:t>
            </a:r>
            <a:endParaRPr lang="en-US" sz="1960" i="0" dirty="0">
              <a:solidFill>
                <a:srgbClr val="003366"/>
              </a:solidFill>
              <a:latin typeface="+mn-lt"/>
            </a:endParaRPr>
          </a:p>
        </p:txBody>
      </p:sp>
      <p:sp>
        <p:nvSpPr>
          <p:cNvPr id="82" name="TextBox 81"/>
          <p:cNvSpPr txBox="1"/>
          <p:nvPr/>
        </p:nvSpPr>
        <p:spPr>
          <a:xfrm>
            <a:off x="17013094" y="19493491"/>
            <a:ext cx="5790555" cy="997196"/>
          </a:xfrm>
          <a:prstGeom prst="rect">
            <a:avLst/>
          </a:prstGeom>
          <a:noFill/>
        </p:spPr>
        <p:txBody>
          <a:bodyPr wrap="square" rtlCol="0">
            <a:spAutoFit/>
          </a:bodyPr>
          <a:lstStyle/>
          <a:p>
            <a:pPr algn="just"/>
            <a:r>
              <a:rPr lang="en-US" sz="1960" i="0" dirty="0" smtClean="0">
                <a:solidFill>
                  <a:srgbClr val="003366"/>
                </a:solidFill>
                <a:latin typeface="+mn-lt"/>
              </a:rPr>
              <a:t>See above, pressure at the wall, the pressure contours seem very good over the shape. The highest pressure point is found at the stagnation point.</a:t>
            </a:r>
            <a:endParaRPr lang="en-US" sz="1960" i="0" dirty="0">
              <a:solidFill>
                <a:srgbClr val="003366"/>
              </a:solidFill>
              <a:latin typeface="+mn-lt"/>
            </a:endParaRPr>
          </a:p>
        </p:txBody>
      </p:sp>
      <p:pic>
        <p:nvPicPr>
          <p:cNvPr id="9" name="Picture 8"/>
          <p:cNvPicPr>
            <a:picLocks noChangeAspect="1"/>
          </p:cNvPicPr>
          <p:nvPr/>
        </p:nvPicPr>
        <p:blipFill rotWithShape="1">
          <a:blip r:embed="rId40"/>
          <a:srcRect l="4793" t="-1361" b="-1"/>
          <a:stretch/>
        </p:blipFill>
        <p:spPr>
          <a:xfrm>
            <a:off x="11506185" y="23505083"/>
            <a:ext cx="2689571" cy="1608606"/>
          </a:xfrm>
          <a:prstGeom prst="rect">
            <a:avLst/>
          </a:prstGeom>
        </p:spPr>
      </p:pic>
      <p:cxnSp>
        <p:nvCxnSpPr>
          <p:cNvPr id="23" name="Straight Arrow Connector 22"/>
          <p:cNvCxnSpPr/>
          <p:nvPr/>
        </p:nvCxnSpPr>
        <p:spPr bwMode="auto">
          <a:xfrm flipH="1" flipV="1">
            <a:off x="3995693" y="34877797"/>
            <a:ext cx="2032575" cy="593304"/>
          </a:xfrm>
          <a:prstGeom prst="straightConnector1">
            <a:avLst/>
          </a:prstGeom>
          <a:noFill/>
          <a:ln w="47625" cap="flat" cmpd="sng" algn="ctr">
            <a:solidFill>
              <a:srgbClr val="C00000"/>
            </a:solidFill>
            <a:prstDash val="sysDash"/>
            <a:round/>
            <a:headEnd type="triangle" w="lg" len="lg"/>
            <a:tailEnd type="triangle"/>
          </a:ln>
          <a:effectLst/>
        </p:spPr>
      </p:cxnSp>
      <p:cxnSp>
        <p:nvCxnSpPr>
          <p:cNvPr id="101" name="Straight Arrow Connector 100"/>
          <p:cNvCxnSpPr/>
          <p:nvPr/>
        </p:nvCxnSpPr>
        <p:spPr bwMode="auto">
          <a:xfrm>
            <a:off x="2085361" y="32714296"/>
            <a:ext cx="779863" cy="1772386"/>
          </a:xfrm>
          <a:prstGeom prst="straightConnector1">
            <a:avLst/>
          </a:prstGeom>
          <a:noFill/>
          <a:ln w="47625" cap="flat" cmpd="sng" algn="ctr">
            <a:solidFill>
              <a:srgbClr val="C00000"/>
            </a:solidFill>
            <a:prstDash val="sysDash"/>
            <a:round/>
            <a:headEnd type="triangle" w="lg" len="lg"/>
            <a:tailEnd type="triangle"/>
          </a:ln>
          <a:effectLst/>
        </p:spPr>
      </p:cxnSp>
      <p:pic>
        <p:nvPicPr>
          <p:cNvPr id="105" name="Picture 104"/>
          <p:cNvPicPr>
            <a:picLocks noChangeAspect="1"/>
          </p:cNvPicPr>
          <p:nvPr/>
        </p:nvPicPr>
        <p:blipFill rotWithShape="1">
          <a:blip r:embed="rId15"/>
          <a:srcRect l="1" t="-1628" r="55411"/>
          <a:stretch/>
        </p:blipFill>
        <p:spPr>
          <a:xfrm>
            <a:off x="4785098" y="23194342"/>
            <a:ext cx="1148294" cy="1585870"/>
          </a:xfrm>
          <a:prstGeom prst="rect">
            <a:avLst/>
          </a:prstGeom>
        </p:spPr>
      </p:pic>
      <p:sp>
        <p:nvSpPr>
          <p:cNvPr id="109" name="Text Placeholder 2"/>
          <p:cNvSpPr txBox="1">
            <a:spLocks/>
          </p:cNvSpPr>
          <p:nvPr/>
        </p:nvSpPr>
        <p:spPr>
          <a:xfrm>
            <a:off x="169209" y="27951018"/>
            <a:ext cx="8224825" cy="3072197"/>
          </a:xfrm>
          <a:prstGeom prst="rect">
            <a:avLst/>
          </a:prstGeom>
        </p:spPr>
        <p:txBody>
          <a:bodyPr/>
          <a:lstStyle>
            <a:lvl1pPr marL="478947" indent="-478947" algn="l" defTabSz="4179905" rtl="0" fontAlgn="base">
              <a:spcBef>
                <a:spcPct val="20000"/>
              </a:spcBef>
              <a:spcAft>
                <a:spcPct val="0"/>
              </a:spcAft>
              <a:buChar char="•"/>
              <a:defRPr sz="3700" b="1">
                <a:solidFill>
                  <a:srgbClr val="003366"/>
                </a:solidFill>
                <a:latin typeface="+mn-lt"/>
                <a:ea typeface="+mn-ea"/>
                <a:cs typeface="+mn-cs"/>
              </a:defRPr>
            </a:lvl1pPr>
            <a:lvl2pPr marL="1654546" indent="-653110" algn="l" defTabSz="4179905" rtl="0" fontAlgn="base">
              <a:spcBef>
                <a:spcPct val="20000"/>
              </a:spcBef>
              <a:spcAft>
                <a:spcPct val="0"/>
              </a:spcAft>
              <a:buChar char="–"/>
              <a:defRPr sz="3700" b="1">
                <a:solidFill>
                  <a:srgbClr val="003366"/>
                </a:solidFill>
                <a:latin typeface="+mn-lt"/>
              </a:defRPr>
            </a:lvl2pPr>
            <a:lvl3pPr marL="2699522" indent="-609570" algn="l" defTabSz="4179905" rtl="0" fontAlgn="base">
              <a:spcBef>
                <a:spcPct val="20000"/>
              </a:spcBef>
              <a:spcAft>
                <a:spcPct val="0"/>
              </a:spcAft>
              <a:buChar char="•"/>
              <a:defRPr sz="3700" b="1">
                <a:solidFill>
                  <a:srgbClr val="003366"/>
                </a:solidFill>
                <a:latin typeface="+mn-lt"/>
              </a:defRPr>
            </a:lvl3pPr>
            <a:lvl4pPr marL="3744498" indent="-522488" algn="l" defTabSz="4179905" rtl="0" fontAlgn="base">
              <a:spcBef>
                <a:spcPct val="20000"/>
              </a:spcBef>
              <a:spcAft>
                <a:spcPct val="0"/>
              </a:spcAft>
              <a:buChar char="–"/>
              <a:defRPr sz="3700" b="1">
                <a:solidFill>
                  <a:srgbClr val="003366"/>
                </a:solidFill>
                <a:latin typeface="+mn-lt"/>
              </a:defRPr>
            </a:lvl4pPr>
            <a:lvl5pPr marL="4789475" indent="-609570" algn="l" defTabSz="4179905" rtl="0" fontAlgn="base">
              <a:spcBef>
                <a:spcPct val="20000"/>
              </a:spcBef>
              <a:spcAft>
                <a:spcPct val="0"/>
              </a:spcAft>
              <a:buChar char="»"/>
              <a:defRPr sz="3700" b="1">
                <a:solidFill>
                  <a:srgbClr val="003366"/>
                </a:solidFill>
                <a:latin typeface="+mn-lt"/>
              </a:defRPr>
            </a:lvl5pPr>
            <a:lvl6pPr marL="5311963" indent="-609570" algn="l" defTabSz="4179905" rtl="0" fontAlgn="base">
              <a:spcBef>
                <a:spcPct val="20000"/>
              </a:spcBef>
              <a:spcAft>
                <a:spcPct val="0"/>
              </a:spcAft>
              <a:buChar char="»"/>
              <a:defRPr sz="3700" b="1">
                <a:solidFill>
                  <a:srgbClr val="003366"/>
                </a:solidFill>
                <a:latin typeface="+mn-lt"/>
              </a:defRPr>
            </a:lvl6pPr>
            <a:lvl7pPr marL="5834451" indent="-609570" algn="l" defTabSz="4179905" rtl="0" fontAlgn="base">
              <a:spcBef>
                <a:spcPct val="20000"/>
              </a:spcBef>
              <a:spcAft>
                <a:spcPct val="0"/>
              </a:spcAft>
              <a:buChar char="»"/>
              <a:defRPr sz="3700" b="1">
                <a:solidFill>
                  <a:srgbClr val="003366"/>
                </a:solidFill>
                <a:latin typeface="+mn-lt"/>
              </a:defRPr>
            </a:lvl7pPr>
            <a:lvl8pPr marL="6356939" indent="-609570" algn="l" defTabSz="4179905" rtl="0" fontAlgn="base">
              <a:spcBef>
                <a:spcPct val="20000"/>
              </a:spcBef>
              <a:spcAft>
                <a:spcPct val="0"/>
              </a:spcAft>
              <a:buChar char="»"/>
              <a:defRPr sz="3700" b="1">
                <a:solidFill>
                  <a:srgbClr val="003366"/>
                </a:solidFill>
                <a:latin typeface="+mn-lt"/>
              </a:defRPr>
            </a:lvl8pPr>
            <a:lvl9pPr marL="6879427" indent="-609570" algn="l" defTabSz="4179905" rtl="0" fontAlgn="base">
              <a:spcBef>
                <a:spcPct val="20000"/>
              </a:spcBef>
              <a:spcAft>
                <a:spcPct val="0"/>
              </a:spcAft>
              <a:buChar char="»"/>
              <a:defRPr sz="3700" b="1">
                <a:solidFill>
                  <a:srgbClr val="003366"/>
                </a:solidFill>
                <a:latin typeface="+mn-lt"/>
              </a:defRPr>
            </a:lvl9pPr>
          </a:lstStyle>
          <a:p>
            <a:pPr marL="0" indent="0" algn="just">
              <a:buNone/>
            </a:pPr>
            <a:r>
              <a:rPr lang="en-US" sz="1960" i="0" dirty="0" smtClean="0"/>
              <a:t>For </a:t>
            </a:r>
            <a:r>
              <a:rPr lang="en-US" sz="1960" i="0" dirty="0"/>
              <a:t>this, we are using dimensional analysis method, by the Reynolds number we can find a proper velocity in the wind tunnel. Nevertheless, before calculating the Reynolds number, we need to calculate some parameters in the wind tunnel because we are running our experiments in Flagstaff, son we need to calculate the density, dynamic viscosity and corrected velocity in Flagstaff. </a:t>
            </a:r>
            <a:r>
              <a:rPr lang="en-US" sz="1960" i="0" dirty="0" smtClean="0"/>
              <a:t>In the illustrations [13], it can see where the device is placed in the wind tunnel and the interface as well. In the tables and plots of the left side we have launched experiments at different air speeds. The result that we take is Cd = 0.15 for Non-Fluted and Cd = 0.57 for Fluted.  </a:t>
            </a:r>
            <a:endParaRPr lang="en-US" sz="1960" i="0" dirty="0"/>
          </a:p>
        </p:txBody>
      </p:sp>
      <p:sp>
        <p:nvSpPr>
          <p:cNvPr id="110" name="Rectangle 109"/>
          <p:cNvSpPr/>
          <p:nvPr/>
        </p:nvSpPr>
        <p:spPr>
          <a:xfrm>
            <a:off x="2018047" y="22904830"/>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[5]. </a:t>
            </a:r>
            <a:endParaRPr lang="en-US" sz="1400" dirty="0"/>
          </a:p>
        </p:txBody>
      </p:sp>
      <p:sp>
        <p:nvSpPr>
          <p:cNvPr id="111" name="Rectangle 110"/>
          <p:cNvSpPr/>
          <p:nvPr/>
        </p:nvSpPr>
        <p:spPr>
          <a:xfrm>
            <a:off x="1101713" y="25148394"/>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[6]. </a:t>
            </a:r>
            <a:endParaRPr lang="en-US" sz="1400" dirty="0"/>
          </a:p>
        </p:txBody>
      </p:sp>
      <p:sp>
        <p:nvSpPr>
          <p:cNvPr id="112" name="Rectangle 111"/>
          <p:cNvSpPr/>
          <p:nvPr/>
        </p:nvSpPr>
        <p:spPr>
          <a:xfrm>
            <a:off x="4685997" y="24935128"/>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[7]. </a:t>
            </a:r>
            <a:endParaRPr lang="en-US" sz="1400" dirty="0"/>
          </a:p>
        </p:txBody>
      </p:sp>
      <p:sp>
        <p:nvSpPr>
          <p:cNvPr id="113" name="Rectangle 112"/>
          <p:cNvSpPr/>
          <p:nvPr/>
        </p:nvSpPr>
        <p:spPr>
          <a:xfrm>
            <a:off x="13345127" y="25144735"/>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[8]. </a:t>
            </a:r>
            <a:endParaRPr lang="en-US" sz="1400" dirty="0"/>
          </a:p>
        </p:txBody>
      </p:sp>
      <p:sp>
        <p:nvSpPr>
          <p:cNvPr id="114" name="Rectangle 113"/>
          <p:cNvSpPr/>
          <p:nvPr/>
        </p:nvSpPr>
        <p:spPr>
          <a:xfrm>
            <a:off x="19136630" y="19145305"/>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[9]. </a:t>
            </a:r>
            <a:endParaRPr lang="en-US" sz="1400" dirty="0"/>
          </a:p>
        </p:txBody>
      </p:sp>
      <p:sp>
        <p:nvSpPr>
          <p:cNvPr id="115" name="Rectangle 114"/>
          <p:cNvSpPr/>
          <p:nvPr/>
        </p:nvSpPr>
        <p:spPr>
          <a:xfrm>
            <a:off x="19246010" y="25010966"/>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[10]. </a:t>
            </a:r>
            <a:endParaRPr lang="en-US" sz="1400" dirty="0"/>
          </a:p>
        </p:txBody>
      </p:sp>
      <p:sp>
        <p:nvSpPr>
          <p:cNvPr id="117" name="Rectangle 116"/>
          <p:cNvSpPr/>
          <p:nvPr/>
        </p:nvSpPr>
        <p:spPr>
          <a:xfrm>
            <a:off x="25585601" y="24994506"/>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[11]. </a:t>
            </a:r>
            <a:endParaRPr lang="en-US" sz="1400" dirty="0"/>
          </a:p>
        </p:txBody>
      </p:sp>
      <p:sp>
        <p:nvSpPr>
          <p:cNvPr id="119" name="Rectangle 118"/>
          <p:cNvSpPr/>
          <p:nvPr/>
        </p:nvSpPr>
        <p:spPr>
          <a:xfrm>
            <a:off x="6460439" y="27645738"/>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[12]. </a:t>
            </a:r>
            <a:endParaRPr lang="en-US" sz="1400" dirty="0"/>
          </a:p>
        </p:txBody>
      </p:sp>
      <p:sp>
        <p:nvSpPr>
          <p:cNvPr id="120" name="Rectangle 119"/>
          <p:cNvSpPr/>
          <p:nvPr/>
        </p:nvSpPr>
        <p:spPr>
          <a:xfrm>
            <a:off x="3231940" y="36005362"/>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[13]. </a:t>
            </a:r>
            <a:endParaRPr lang="en-US" sz="1400" dirty="0"/>
          </a:p>
        </p:txBody>
      </p:sp>
      <p:sp>
        <p:nvSpPr>
          <p:cNvPr id="124" name="Rectangle 123"/>
          <p:cNvSpPr/>
          <p:nvPr/>
        </p:nvSpPr>
        <p:spPr>
          <a:xfrm>
            <a:off x="-91946" y="20824345"/>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Equation [1]. </a:t>
            </a:r>
            <a:endParaRPr lang="en-US" sz="1400" dirty="0"/>
          </a:p>
        </p:txBody>
      </p:sp>
      <p:sp>
        <p:nvSpPr>
          <p:cNvPr id="125" name="Rectangle 124"/>
          <p:cNvSpPr/>
          <p:nvPr/>
        </p:nvSpPr>
        <p:spPr>
          <a:xfrm>
            <a:off x="14909976" y="28230597"/>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Equation [2]. </a:t>
            </a:r>
            <a:endParaRPr lang="en-US" sz="1400" dirty="0"/>
          </a:p>
        </p:txBody>
      </p:sp>
      <p:sp>
        <p:nvSpPr>
          <p:cNvPr id="126" name="Rectangle 125"/>
          <p:cNvSpPr/>
          <p:nvPr/>
        </p:nvSpPr>
        <p:spPr>
          <a:xfrm>
            <a:off x="7246824" y="22744850"/>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Plot [1]. </a:t>
            </a:r>
            <a:endParaRPr lang="en-US" sz="1400" dirty="0"/>
          </a:p>
        </p:txBody>
      </p:sp>
      <p:sp>
        <p:nvSpPr>
          <p:cNvPr id="127" name="Rectangle 126"/>
          <p:cNvSpPr/>
          <p:nvPr/>
        </p:nvSpPr>
        <p:spPr>
          <a:xfrm>
            <a:off x="15356907" y="18991416"/>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Plot [2]. </a:t>
            </a:r>
            <a:endParaRPr lang="en-US" sz="1400" dirty="0"/>
          </a:p>
        </p:txBody>
      </p:sp>
      <p:sp>
        <p:nvSpPr>
          <p:cNvPr id="131" name="Rectangle 130"/>
          <p:cNvSpPr/>
          <p:nvPr/>
        </p:nvSpPr>
        <p:spPr>
          <a:xfrm>
            <a:off x="19265494" y="21694132"/>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Table </a:t>
            </a:r>
            <a:r>
              <a:rPr lang="en-US" sz="1400" b="0" i="0" dirty="0" smtClean="0">
                <a:solidFill>
                  <a:srgbClr val="000000"/>
                </a:solidFill>
                <a:latin typeface="Cambria" panose="02040503050406030204" pitchFamily="18" charset="0"/>
              </a:rPr>
              <a:t>[1]. </a:t>
            </a:r>
            <a:endParaRPr lang="en-US" sz="1400" dirty="0"/>
          </a:p>
        </p:txBody>
      </p:sp>
      <p:sp>
        <p:nvSpPr>
          <p:cNvPr id="132" name="Rectangle 131"/>
          <p:cNvSpPr/>
          <p:nvPr/>
        </p:nvSpPr>
        <p:spPr>
          <a:xfrm>
            <a:off x="10463684" y="27652037"/>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Table </a:t>
            </a:r>
            <a:r>
              <a:rPr lang="en-US" sz="1400" b="0" i="0" dirty="0" smtClean="0">
                <a:solidFill>
                  <a:srgbClr val="000000"/>
                </a:solidFill>
                <a:latin typeface="Cambria" panose="02040503050406030204" pitchFamily="18" charset="0"/>
              </a:rPr>
              <a:t>[2]. </a:t>
            </a:r>
            <a:endParaRPr lang="en-US" sz="1400" dirty="0"/>
          </a:p>
        </p:txBody>
      </p:sp>
      <p:sp>
        <p:nvSpPr>
          <p:cNvPr id="133" name="Rectangle 132"/>
          <p:cNvSpPr/>
          <p:nvPr/>
        </p:nvSpPr>
        <p:spPr>
          <a:xfrm>
            <a:off x="10564817" y="33046977"/>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Table </a:t>
            </a:r>
            <a:r>
              <a:rPr lang="en-US" sz="1400" b="0" i="0" dirty="0" smtClean="0">
                <a:solidFill>
                  <a:srgbClr val="000000"/>
                </a:solidFill>
                <a:latin typeface="Cambria" panose="02040503050406030204" pitchFamily="18" charset="0"/>
              </a:rPr>
              <a:t>[3]. </a:t>
            </a:r>
            <a:endParaRPr lang="en-US" sz="1400" dirty="0"/>
          </a:p>
        </p:txBody>
      </p:sp>
      <p:sp>
        <p:nvSpPr>
          <p:cNvPr id="134" name="Rectangle 133"/>
          <p:cNvSpPr/>
          <p:nvPr/>
        </p:nvSpPr>
        <p:spPr>
          <a:xfrm>
            <a:off x="10424526" y="30592670"/>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Plot [3]. </a:t>
            </a:r>
            <a:endParaRPr lang="en-US" sz="1400" dirty="0"/>
          </a:p>
        </p:txBody>
      </p:sp>
      <p:sp>
        <p:nvSpPr>
          <p:cNvPr id="136" name="Rectangle 135"/>
          <p:cNvSpPr/>
          <p:nvPr/>
        </p:nvSpPr>
        <p:spPr>
          <a:xfrm>
            <a:off x="10403862" y="36249784"/>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Plot [4]. </a:t>
            </a:r>
            <a:endParaRPr lang="en-US" sz="1400" dirty="0"/>
          </a:p>
        </p:txBody>
      </p:sp>
      <p:sp>
        <p:nvSpPr>
          <p:cNvPr id="137" name="Text Placeholder 2"/>
          <p:cNvSpPr txBox="1">
            <a:spLocks/>
          </p:cNvSpPr>
          <p:nvPr/>
        </p:nvSpPr>
        <p:spPr>
          <a:xfrm>
            <a:off x="4068185" y="30965491"/>
            <a:ext cx="4087702" cy="2634998"/>
          </a:xfrm>
          <a:prstGeom prst="rect">
            <a:avLst/>
          </a:prstGeom>
        </p:spPr>
        <p:txBody>
          <a:bodyPr/>
          <a:lstStyle>
            <a:lvl1pPr marL="478947" indent="-478947" algn="l" defTabSz="4179905" rtl="0" fontAlgn="base">
              <a:spcBef>
                <a:spcPct val="20000"/>
              </a:spcBef>
              <a:spcAft>
                <a:spcPct val="0"/>
              </a:spcAft>
              <a:buChar char="•"/>
              <a:defRPr sz="3700" b="1">
                <a:solidFill>
                  <a:srgbClr val="003366"/>
                </a:solidFill>
                <a:latin typeface="+mn-lt"/>
                <a:ea typeface="+mn-ea"/>
                <a:cs typeface="+mn-cs"/>
              </a:defRPr>
            </a:lvl1pPr>
            <a:lvl2pPr marL="1654546" indent="-653110" algn="l" defTabSz="4179905" rtl="0" fontAlgn="base">
              <a:spcBef>
                <a:spcPct val="20000"/>
              </a:spcBef>
              <a:spcAft>
                <a:spcPct val="0"/>
              </a:spcAft>
              <a:buChar char="–"/>
              <a:defRPr sz="3700" b="1">
                <a:solidFill>
                  <a:srgbClr val="003366"/>
                </a:solidFill>
                <a:latin typeface="+mn-lt"/>
              </a:defRPr>
            </a:lvl2pPr>
            <a:lvl3pPr marL="2699522" indent="-609570" algn="l" defTabSz="4179905" rtl="0" fontAlgn="base">
              <a:spcBef>
                <a:spcPct val="20000"/>
              </a:spcBef>
              <a:spcAft>
                <a:spcPct val="0"/>
              </a:spcAft>
              <a:buChar char="•"/>
              <a:defRPr sz="3700" b="1">
                <a:solidFill>
                  <a:srgbClr val="003366"/>
                </a:solidFill>
                <a:latin typeface="+mn-lt"/>
              </a:defRPr>
            </a:lvl3pPr>
            <a:lvl4pPr marL="3744498" indent="-522488" algn="l" defTabSz="4179905" rtl="0" fontAlgn="base">
              <a:spcBef>
                <a:spcPct val="20000"/>
              </a:spcBef>
              <a:spcAft>
                <a:spcPct val="0"/>
              </a:spcAft>
              <a:buChar char="–"/>
              <a:defRPr sz="3700" b="1">
                <a:solidFill>
                  <a:srgbClr val="003366"/>
                </a:solidFill>
                <a:latin typeface="+mn-lt"/>
              </a:defRPr>
            </a:lvl4pPr>
            <a:lvl5pPr marL="4789475" indent="-609570" algn="l" defTabSz="4179905" rtl="0" fontAlgn="base">
              <a:spcBef>
                <a:spcPct val="20000"/>
              </a:spcBef>
              <a:spcAft>
                <a:spcPct val="0"/>
              </a:spcAft>
              <a:buChar char="»"/>
              <a:defRPr sz="3700" b="1">
                <a:solidFill>
                  <a:srgbClr val="003366"/>
                </a:solidFill>
                <a:latin typeface="+mn-lt"/>
              </a:defRPr>
            </a:lvl5pPr>
            <a:lvl6pPr marL="5311963" indent="-609570" algn="l" defTabSz="4179905" rtl="0" fontAlgn="base">
              <a:spcBef>
                <a:spcPct val="20000"/>
              </a:spcBef>
              <a:spcAft>
                <a:spcPct val="0"/>
              </a:spcAft>
              <a:buChar char="»"/>
              <a:defRPr sz="3700" b="1">
                <a:solidFill>
                  <a:srgbClr val="003366"/>
                </a:solidFill>
                <a:latin typeface="+mn-lt"/>
              </a:defRPr>
            </a:lvl6pPr>
            <a:lvl7pPr marL="5834451" indent="-609570" algn="l" defTabSz="4179905" rtl="0" fontAlgn="base">
              <a:spcBef>
                <a:spcPct val="20000"/>
              </a:spcBef>
              <a:spcAft>
                <a:spcPct val="0"/>
              </a:spcAft>
              <a:buChar char="»"/>
              <a:defRPr sz="3700" b="1">
                <a:solidFill>
                  <a:srgbClr val="003366"/>
                </a:solidFill>
                <a:latin typeface="+mn-lt"/>
              </a:defRPr>
            </a:lvl7pPr>
            <a:lvl8pPr marL="6356939" indent="-609570" algn="l" defTabSz="4179905" rtl="0" fontAlgn="base">
              <a:spcBef>
                <a:spcPct val="20000"/>
              </a:spcBef>
              <a:spcAft>
                <a:spcPct val="0"/>
              </a:spcAft>
              <a:buChar char="»"/>
              <a:defRPr sz="3700" b="1">
                <a:solidFill>
                  <a:srgbClr val="003366"/>
                </a:solidFill>
                <a:latin typeface="+mn-lt"/>
              </a:defRPr>
            </a:lvl8pPr>
            <a:lvl9pPr marL="6879427" indent="-609570" algn="l" defTabSz="4179905" rtl="0" fontAlgn="base">
              <a:spcBef>
                <a:spcPct val="20000"/>
              </a:spcBef>
              <a:spcAft>
                <a:spcPct val="0"/>
              </a:spcAft>
              <a:buChar char="»"/>
              <a:defRPr sz="3700" b="1">
                <a:solidFill>
                  <a:srgbClr val="003366"/>
                </a:solidFill>
                <a:latin typeface="+mn-lt"/>
              </a:defRPr>
            </a:lvl9pPr>
          </a:lstStyle>
          <a:p>
            <a:pPr marL="0" indent="0" algn="just">
              <a:buNone/>
            </a:pPr>
            <a:r>
              <a:rPr lang="en-US" sz="1960" i="0" dirty="0" smtClean="0"/>
              <a:t>See below error between CFD and experiments:</a:t>
            </a:r>
            <a:endParaRPr lang="en-US" sz="1960" i="0" dirty="0"/>
          </a:p>
        </p:txBody>
      </p:sp>
      <p:sp>
        <p:nvSpPr>
          <p:cNvPr id="47" name="Rectangle 46"/>
          <p:cNvSpPr/>
          <p:nvPr/>
        </p:nvSpPr>
        <p:spPr>
          <a:xfrm>
            <a:off x="3995693" y="31719693"/>
            <a:ext cx="1639932" cy="523220"/>
          </a:xfrm>
          <a:prstGeom prst="rect">
            <a:avLst/>
          </a:prstGeom>
        </p:spPr>
        <p:txBody>
          <a:bodyPr wrap="square">
            <a:spAutoFit/>
          </a:bodyPr>
          <a:lstStyle/>
          <a:p>
            <a:r>
              <a:rPr lang="en-US" sz="1400" i="0" dirty="0">
                <a:solidFill>
                  <a:schemeClr val="tx1"/>
                </a:solidFill>
                <a:latin typeface="+mn-lt"/>
              </a:rPr>
              <a:t>Non-Fluted </a:t>
            </a:r>
            <a:r>
              <a:rPr lang="en-US" sz="1400" i="0" dirty="0" err="1">
                <a:solidFill>
                  <a:schemeClr val="tx1"/>
                </a:solidFill>
                <a:latin typeface="+mn-lt"/>
              </a:rPr>
              <a:t>MiniPat</a:t>
            </a:r>
            <a:r>
              <a:rPr lang="en-US" sz="1400" i="0" dirty="0">
                <a:solidFill>
                  <a:schemeClr val="tx1"/>
                </a:solidFill>
                <a:latin typeface="+mn-lt"/>
              </a:rPr>
              <a:t> Error:</a:t>
            </a:r>
            <a:endParaRPr lang="en-US" sz="1400" dirty="0">
              <a:solidFill>
                <a:schemeClr val="tx1"/>
              </a:solidFill>
              <a:latin typeface="+mn-lt"/>
            </a:endParaRPr>
          </a:p>
        </p:txBody>
      </p:sp>
      <p:sp>
        <p:nvSpPr>
          <p:cNvPr id="138" name="Rectangle 137"/>
          <p:cNvSpPr/>
          <p:nvPr/>
        </p:nvSpPr>
        <p:spPr>
          <a:xfrm>
            <a:off x="3944164" y="32428071"/>
            <a:ext cx="1639932" cy="523220"/>
          </a:xfrm>
          <a:prstGeom prst="rect">
            <a:avLst/>
          </a:prstGeom>
        </p:spPr>
        <p:txBody>
          <a:bodyPr wrap="square">
            <a:spAutoFit/>
          </a:bodyPr>
          <a:lstStyle/>
          <a:p>
            <a:r>
              <a:rPr lang="en-US" sz="1400" i="0" dirty="0" smtClean="0">
                <a:solidFill>
                  <a:schemeClr val="tx1"/>
                </a:solidFill>
                <a:latin typeface="+mn-lt"/>
              </a:rPr>
              <a:t>Fluted </a:t>
            </a:r>
            <a:r>
              <a:rPr lang="en-US" sz="1400" i="0" dirty="0" err="1">
                <a:solidFill>
                  <a:schemeClr val="tx1"/>
                </a:solidFill>
                <a:latin typeface="+mn-lt"/>
              </a:rPr>
              <a:t>MiniPat</a:t>
            </a:r>
            <a:r>
              <a:rPr lang="en-US" sz="1400" i="0" dirty="0">
                <a:solidFill>
                  <a:schemeClr val="tx1"/>
                </a:solidFill>
                <a:latin typeface="+mn-lt"/>
              </a:rPr>
              <a:t> Error:</a:t>
            </a:r>
            <a:endParaRPr lang="en-US" sz="1400" dirty="0">
              <a:solidFill>
                <a:schemeClr val="tx1"/>
              </a:solidFill>
              <a:latin typeface="+mn-lt"/>
            </a:endParaRPr>
          </a:p>
        </p:txBody>
      </p:sp>
      <p:pic>
        <p:nvPicPr>
          <p:cNvPr id="48" name="Picture 47"/>
          <p:cNvPicPr>
            <a:picLocks noChangeAspect="1"/>
          </p:cNvPicPr>
          <p:nvPr/>
        </p:nvPicPr>
        <p:blipFill>
          <a:blip r:embed="rId41"/>
          <a:stretch>
            <a:fillRect/>
          </a:stretch>
        </p:blipFill>
        <p:spPr>
          <a:xfrm>
            <a:off x="6294373" y="31758178"/>
            <a:ext cx="1914525" cy="466725"/>
          </a:xfrm>
          <a:prstGeom prst="rect">
            <a:avLst/>
          </a:prstGeom>
        </p:spPr>
      </p:pic>
      <p:pic>
        <p:nvPicPr>
          <p:cNvPr id="49" name="Picture 48"/>
          <p:cNvPicPr>
            <a:picLocks noChangeAspect="1"/>
          </p:cNvPicPr>
          <p:nvPr/>
        </p:nvPicPr>
        <p:blipFill>
          <a:blip r:embed="rId42"/>
          <a:stretch>
            <a:fillRect/>
          </a:stretch>
        </p:blipFill>
        <p:spPr>
          <a:xfrm>
            <a:off x="6303999" y="32499181"/>
            <a:ext cx="1847850" cy="381000"/>
          </a:xfrm>
          <a:prstGeom prst="rect">
            <a:avLst/>
          </a:prstGeom>
        </p:spPr>
      </p:pic>
      <p:cxnSp>
        <p:nvCxnSpPr>
          <p:cNvPr id="52" name="Straight Arrow Connector 51"/>
          <p:cNvCxnSpPr/>
          <p:nvPr/>
        </p:nvCxnSpPr>
        <p:spPr bwMode="auto">
          <a:xfrm>
            <a:off x="5573559" y="31981303"/>
            <a:ext cx="480590" cy="0"/>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39" name="Straight Arrow Connector 138"/>
          <p:cNvCxnSpPr/>
          <p:nvPr/>
        </p:nvCxnSpPr>
        <p:spPr bwMode="auto">
          <a:xfrm>
            <a:off x="5585777" y="32666984"/>
            <a:ext cx="480590" cy="0"/>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sp>
        <p:nvSpPr>
          <p:cNvPr id="53" name="TextBox 52"/>
          <p:cNvSpPr txBox="1"/>
          <p:nvPr/>
        </p:nvSpPr>
        <p:spPr>
          <a:xfrm>
            <a:off x="17325146" y="27281671"/>
            <a:ext cx="3512741" cy="1708160"/>
          </a:xfrm>
          <a:prstGeom prst="rect">
            <a:avLst/>
          </a:prstGeom>
          <a:noFill/>
        </p:spPr>
        <p:txBody>
          <a:bodyPr wrap="square" rtlCol="0">
            <a:spAutoFit/>
          </a:bodyPr>
          <a:lstStyle/>
          <a:p>
            <a:pPr algn="just"/>
            <a:r>
              <a:rPr lang="en-US" sz="1500" b="0" i="0" dirty="0">
                <a:solidFill>
                  <a:srgbClr val="003366"/>
                </a:solidFill>
                <a:latin typeface="+mn-lt"/>
              </a:rPr>
              <a:t>Assumptions:</a:t>
            </a:r>
          </a:p>
          <a:p>
            <a:pPr marL="342900" indent="-342900" algn="just">
              <a:buFont typeface="Arial" panose="020B0604020202020204" pitchFamily="34" charset="0"/>
              <a:buChar char="•"/>
            </a:pPr>
            <a:r>
              <a:rPr lang="en-US" sz="1500" b="0" i="0" dirty="0" smtClean="0">
                <a:solidFill>
                  <a:srgbClr val="003366"/>
                </a:solidFill>
                <a:latin typeface="+mn-lt"/>
              </a:rPr>
              <a:t>Incompressible </a:t>
            </a:r>
            <a:r>
              <a:rPr lang="en-US" sz="1500" b="0" i="0" dirty="0">
                <a:solidFill>
                  <a:srgbClr val="003366"/>
                </a:solidFill>
                <a:latin typeface="+mn-lt"/>
              </a:rPr>
              <a:t>flow. (Water)</a:t>
            </a:r>
          </a:p>
          <a:p>
            <a:pPr marL="342900" indent="-342900" algn="just">
              <a:buFont typeface="Arial" panose="020B0604020202020204" pitchFamily="34" charset="0"/>
              <a:buChar char="•"/>
            </a:pPr>
            <a:r>
              <a:rPr lang="en-US" sz="1500" b="0" i="0" dirty="0" smtClean="0">
                <a:solidFill>
                  <a:srgbClr val="003366"/>
                </a:solidFill>
                <a:latin typeface="+mn-lt"/>
              </a:rPr>
              <a:t>Uniform </a:t>
            </a:r>
            <a:r>
              <a:rPr lang="en-US" sz="1500" b="0" i="0" dirty="0">
                <a:solidFill>
                  <a:srgbClr val="003366"/>
                </a:solidFill>
                <a:latin typeface="+mn-lt"/>
              </a:rPr>
              <a:t>flow at each section.</a:t>
            </a:r>
          </a:p>
          <a:p>
            <a:pPr marL="342900" indent="-342900" algn="just">
              <a:buFont typeface="Arial" panose="020B0604020202020204" pitchFamily="34" charset="0"/>
              <a:buChar char="•"/>
            </a:pPr>
            <a:r>
              <a:rPr lang="en-US" sz="1500" b="0" i="0" dirty="0" smtClean="0">
                <a:solidFill>
                  <a:srgbClr val="003366"/>
                </a:solidFill>
              </a:rPr>
              <a:t>𝜔 </a:t>
            </a:r>
            <a:r>
              <a:rPr lang="en-US" sz="1500" b="0" i="0" dirty="0" smtClean="0">
                <a:solidFill>
                  <a:srgbClr val="003366"/>
                </a:solidFill>
                <a:latin typeface="+mn-lt"/>
              </a:rPr>
              <a:t>= </a:t>
            </a:r>
            <a:r>
              <a:rPr lang="en-US" sz="1500" b="0" i="0" dirty="0">
                <a:solidFill>
                  <a:srgbClr val="003366"/>
                </a:solidFill>
                <a:latin typeface="+mn-lt"/>
              </a:rPr>
              <a:t>constant.</a:t>
            </a:r>
          </a:p>
          <a:p>
            <a:pPr marL="342900" indent="-342900" algn="just">
              <a:buFont typeface="Arial" panose="020B0604020202020204" pitchFamily="34" charset="0"/>
              <a:buChar char="•"/>
            </a:pPr>
            <a:r>
              <a:rPr lang="en-US" sz="1500" b="0" i="0" dirty="0" smtClean="0">
                <a:solidFill>
                  <a:srgbClr val="003366"/>
                </a:solidFill>
                <a:latin typeface="+mn-lt"/>
              </a:rPr>
              <a:t>Steady </a:t>
            </a:r>
            <a:r>
              <a:rPr lang="en-US" sz="1500" b="0" i="0" dirty="0">
                <a:solidFill>
                  <a:srgbClr val="003366"/>
                </a:solidFill>
                <a:latin typeface="+mn-lt"/>
              </a:rPr>
              <a:t>flow</a:t>
            </a:r>
          </a:p>
          <a:p>
            <a:pPr marL="342900" indent="-342900" algn="just">
              <a:buFont typeface="Arial" panose="020B0604020202020204" pitchFamily="34" charset="0"/>
              <a:buChar char="•"/>
            </a:pPr>
            <a:r>
              <a:rPr lang="en-US" sz="1500" b="0" i="0" dirty="0" smtClean="0">
                <a:solidFill>
                  <a:srgbClr val="003366"/>
                </a:solidFill>
                <a:latin typeface="+mn-lt"/>
              </a:rPr>
              <a:t>𝐴</a:t>
            </a:r>
            <a:r>
              <a:rPr lang="en-US" sz="1500" b="0" i="0" dirty="0">
                <a:solidFill>
                  <a:srgbClr val="003366"/>
                </a:solidFill>
                <a:latin typeface="+mn-lt"/>
              </a:rPr>
              <a:t>1 = 𝐴6 and 𝐴2, 𝐴3, 𝐴4 , 𝐴5 → 𝑣 = 0, </a:t>
            </a:r>
            <a:endParaRPr lang="en-US" sz="1500" b="0" i="0" dirty="0" smtClean="0">
              <a:solidFill>
                <a:srgbClr val="003366"/>
              </a:solidFill>
              <a:latin typeface="+mn-lt"/>
            </a:endParaRPr>
          </a:p>
          <a:p>
            <a:pPr algn="just"/>
            <a:r>
              <a:rPr lang="en-US" sz="1500" b="0" i="0" dirty="0" smtClean="0">
                <a:solidFill>
                  <a:srgbClr val="003366"/>
                </a:solidFill>
                <a:latin typeface="+mn-lt"/>
              </a:rPr>
              <a:t>	𝑛𝑜 </a:t>
            </a:r>
            <a:r>
              <a:rPr lang="en-US" sz="1500" b="0" i="0" dirty="0">
                <a:solidFill>
                  <a:srgbClr val="003366"/>
                </a:solidFill>
                <a:latin typeface="+mn-lt"/>
              </a:rPr>
              <a:t>𝑠𝑙𝑖𝑝 𝑐𝑜𝑛𝑑𝑖𝑡𝑖𝑜𝑛.</a:t>
            </a:r>
            <a:endParaRPr lang="en-US" sz="1500" dirty="0">
              <a:solidFill>
                <a:srgbClr val="003366"/>
              </a:solidFill>
              <a:latin typeface="+mn-lt"/>
            </a:endParaRPr>
          </a:p>
        </p:txBody>
      </p:sp>
      <p:pic>
        <p:nvPicPr>
          <p:cNvPr id="55" name="Picture 54"/>
          <p:cNvPicPr>
            <a:picLocks noChangeAspect="1"/>
          </p:cNvPicPr>
          <p:nvPr/>
        </p:nvPicPr>
        <p:blipFill>
          <a:blip r:embed="rId43"/>
          <a:stretch>
            <a:fillRect/>
          </a:stretch>
        </p:blipFill>
        <p:spPr>
          <a:xfrm>
            <a:off x="14496295" y="28687470"/>
            <a:ext cx="2775682" cy="467931"/>
          </a:xfrm>
          <a:prstGeom prst="rect">
            <a:avLst/>
          </a:prstGeom>
        </p:spPr>
      </p:pic>
      <p:sp>
        <p:nvSpPr>
          <p:cNvPr id="142" name="Rectangle 141"/>
          <p:cNvSpPr/>
          <p:nvPr/>
        </p:nvSpPr>
        <p:spPr>
          <a:xfrm>
            <a:off x="14962244" y="29202768"/>
            <a:ext cx="1701257" cy="307777"/>
          </a:xfrm>
          <a:prstGeom prst="rect">
            <a:avLst/>
          </a:prstGeom>
        </p:spPr>
        <p:txBody>
          <a:bodyPr wrap="square">
            <a:spAutoFit/>
          </a:bodyPr>
          <a:lstStyle/>
          <a:p>
            <a:r>
              <a:rPr lang="en-US" sz="1400" b="0" i="0" dirty="0" smtClean="0">
                <a:solidFill>
                  <a:srgbClr val="000000"/>
                </a:solidFill>
                <a:latin typeface="Cambria" panose="02040503050406030204" pitchFamily="18" charset="0"/>
              </a:rPr>
              <a:t>Equation [3]. </a:t>
            </a:r>
            <a:endParaRPr lang="en-US" sz="1400" dirty="0"/>
          </a:p>
        </p:txBody>
      </p:sp>
      <p:sp>
        <p:nvSpPr>
          <p:cNvPr id="143" name="Rectangle 142"/>
          <p:cNvSpPr/>
          <p:nvPr/>
        </p:nvSpPr>
        <p:spPr>
          <a:xfrm>
            <a:off x="16580334" y="32186704"/>
            <a:ext cx="1701257" cy="307777"/>
          </a:xfrm>
          <a:prstGeom prst="rect">
            <a:avLst/>
          </a:prstGeom>
        </p:spPr>
        <p:txBody>
          <a:bodyPr wrap="square">
            <a:spAutoFit/>
          </a:bodyPr>
          <a:lstStyle/>
          <a:p>
            <a:r>
              <a:rPr lang="en-US" sz="1400" b="0" i="0" dirty="0">
                <a:solidFill>
                  <a:srgbClr val="000000"/>
                </a:solidFill>
                <a:latin typeface="Cambria" panose="02040503050406030204" pitchFamily="18" charset="0"/>
              </a:rPr>
              <a:t>Illustration </a:t>
            </a:r>
            <a:r>
              <a:rPr lang="en-US" sz="1400" b="0" i="0" dirty="0" smtClean="0">
                <a:solidFill>
                  <a:srgbClr val="000000"/>
                </a:solidFill>
                <a:latin typeface="Cambria" panose="02040503050406030204" pitchFamily="18" charset="0"/>
              </a:rPr>
              <a:t>[14]. </a:t>
            </a:r>
            <a:endParaRPr lang="en-US" sz="1400" dirty="0"/>
          </a:p>
        </p:txBody>
      </p:sp>
      <p:sp>
        <p:nvSpPr>
          <p:cNvPr id="145" name="Text Placeholder 2"/>
          <p:cNvSpPr txBox="1">
            <a:spLocks/>
          </p:cNvSpPr>
          <p:nvPr/>
        </p:nvSpPr>
        <p:spPr>
          <a:xfrm>
            <a:off x="14325490" y="33381618"/>
            <a:ext cx="6250612" cy="3072197"/>
          </a:xfrm>
          <a:prstGeom prst="rect">
            <a:avLst/>
          </a:prstGeom>
        </p:spPr>
        <p:txBody>
          <a:bodyPr/>
          <a:lstStyle>
            <a:lvl1pPr marL="478947" indent="-478947" algn="l" defTabSz="4179905" rtl="0" fontAlgn="base">
              <a:spcBef>
                <a:spcPct val="20000"/>
              </a:spcBef>
              <a:spcAft>
                <a:spcPct val="0"/>
              </a:spcAft>
              <a:buChar char="•"/>
              <a:defRPr sz="3700" b="1">
                <a:solidFill>
                  <a:srgbClr val="003366"/>
                </a:solidFill>
                <a:latin typeface="+mn-lt"/>
                <a:ea typeface="+mn-ea"/>
                <a:cs typeface="+mn-cs"/>
              </a:defRPr>
            </a:lvl1pPr>
            <a:lvl2pPr marL="1654546" indent="-653110" algn="l" defTabSz="4179905" rtl="0" fontAlgn="base">
              <a:spcBef>
                <a:spcPct val="20000"/>
              </a:spcBef>
              <a:spcAft>
                <a:spcPct val="0"/>
              </a:spcAft>
              <a:buChar char="–"/>
              <a:defRPr sz="3700" b="1">
                <a:solidFill>
                  <a:srgbClr val="003366"/>
                </a:solidFill>
                <a:latin typeface="+mn-lt"/>
              </a:defRPr>
            </a:lvl2pPr>
            <a:lvl3pPr marL="2699522" indent="-609570" algn="l" defTabSz="4179905" rtl="0" fontAlgn="base">
              <a:spcBef>
                <a:spcPct val="20000"/>
              </a:spcBef>
              <a:spcAft>
                <a:spcPct val="0"/>
              </a:spcAft>
              <a:buChar char="•"/>
              <a:defRPr sz="3700" b="1">
                <a:solidFill>
                  <a:srgbClr val="003366"/>
                </a:solidFill>
                <a:latin typeface="+mn-lt"/>
              </a:defRPr>
            </a:lvl3pPr>
            <a:lvl4pPr marL="3744498" indent="-522488" algn="l" defTabSz="4179905" rtl="0" fontAlgn="base">
              <a:spcBef>
                <a:spcPct val="20000"/>
              </a:spcBef>
              <a:spcAft>
                <a:spcPct val="0"/>
              </a:spcAft>
              <a:buChar char="–"/>
              <a:defRPr sz="3700" b="1">
                <a:solidFill>
                  <a:srgbClr val="003366"/>
                </a:solidFill>
                <a:latin typeface="+mn-lt"/>
              </a:defRPr>
            </a:lvl4pPr>
            <a:lvl5pPr marL="4789475" indent="-609570" algn="l" defTabSz="4179905" rtl="0" fontAlgn="base">
              <a:spcBef>
                <a:spcPct val="20000"/>
              </a:spcBef>
              <a:spcAft>
                <a:spcPct val="0"/>
              </a:spcAft>
              <a:buChar char="»"/>
              <a:defRPr sz="3700" b="1">
                <a:solidFill>
                  <a:srgbClr val="003366"/>
                </a:solidFill>
                <a:latin typeface="+mn-lt"/>
              </a:defRPr>
            </a:lvl5pPr>
            <a:lvl6pPr marL="5311963" indent="-609570" algn="l" defTabSz="4179905" rtl="0" fontAlgn="base">
              <a:spcBef>
                <a:spcPct val="20000"/>
              </a:spcBef>
              <a:spcAft>
                <a:spcPct val="0"/>
              </a:spcAft>
              <a:buChar char="»"/>
              <a:defRPr sz="3700" b="1">
                <a:solidFill>
                  <a:srgbClr val="003366"/>
                </a:solidFill>
                <a:latin typeface="+mn-lt"/>
              </a:defRPr>
            </a:lvl6pPr>
            <a:lvl7pPr marL="5834451" indent="-609570" algn="l" defTabSz="4179905" rtl="0" fontAlgn="base">
              <a:spcBef>
                <a:spcPct val="20000"/>
              </a:spcBef>
              <a:spcAft>
                <a:spcPct val="0"/>
              </a:spcAft>
              <a:buChar char="»"/>
              <a:defRPr sz="3700" b="1">
                <a:solidFill>
                  <a:srgbClr val="003366"/>
                </a:solidFill>
                <a:latin typeface="+mn-lt"/>
              </a:defRPr>
            </a:lvl7pPr>
            <a:lvl8pPr marL="6356939" indent="-609570" algn="l" defTabSz="4179905" rtl="0" fontAlgn="base">
              <a:spcBef>
                <a:spcPct val="20000"/>
              </a:spcBef>
              <a:spcAft>
                <a:spcPct val="0"/>
              </a:spcAft>
              <a:buChar char="»"/>
              <a:defRPr sz="3700" b="1">
                <a:solidFill>
                  <a:srgbClr val="003366"/>
                </a:solidFill>
                <a:latin typeface="+mn-lt"/>
              </a:defRPr>
            </a:lvl8pPr>
            <a:lvl9pPr marL="6879427" indent="-609570" algn="l" defTabSz="4179905" rtl="0" fontAlgn="base">
              <a:spcBef>
                <a:spcPct val="20000"/>
              </a:spcBef>
              <a:spcAft>
                <a:spcPct val="0"/>
              </a:spcAft>
              <a:buChar char="»"/>
              <a:defRPr sz="3700" b="1">
                <a:solidFill>
                  <a:srgbClr val="003366"/>
                </a:solidFill>
                <a:latin typeface="+mn-lt"/>
              </a:defRPr>
            </a:lvl9pPr>
          </a:lstStyle>
          <a:p>
            <a:pPr marL="0" indent="0" algn="just">
              <a:buNone/>
            </a:pPr>
            <a:r>
              <a:rPr lang="en-US" sz="1960" i="0" dirty="0" smtClean="0"/>
              <a:t>This is a fluid-mechanics problem, which has been solved by conservation equation of mass and conservation of momentum. The given inlet area is calculated by SolidWorks and the radio respect the axis where the force produces torque is the center of pressure of the inlet area, for this case we have estimated it, since is not going to make a big difference. Let’s compare the CFD result (5.8 N mm) with the theoretical problem (19 N mm) the error between them is quite high however both are in a similar rage of magnitude. </a:t>
            </a:r>
            <a:endParaRPr lang="en-US" sz="1960" i="0" dirty="0"/>
          </a:p>
        </p:txBody>
      </p:sp>
      <p:sp>
        <p:nvSpPr>
          <p:cNvPr id="59" name="Rectangle 58"/>
          <p:cNvSpPr/>
          <p:nvPr/>
        </p:nvSpPr>
        <p:spPr>
          <a:xfrm>
            <a:off x="20911351" y="26072466"/>
            <a:ext cx="8294086" cy="6426375"/>
          </a:xfrm>
          <a:prstGeom prst="rect">
            <a:avLst/>
          </a:prstGeom>
        </p:spPr>
        <p:txBody>
          <a:bodyPr wrap="square">
            <a:spAutoFit/>
          </a:bodyPr>
          <a:lstStyle/>
          <a:p>
            <a:pPr marL="342900" indent="-342900" algn="just">
              <a:buFont typeface="Arial" panose="020B0604020202020204" pitchFamily="34" charset="0"/>
              <a:buChar char="•"/>
            </a:pPr>
            <a:r>
              <a:rPr lang="en-US" sz="1960" i="0" dirty="0" smtClean="0">
                <a:solidFill>
                  <a:srgbClr val="003366"/>
                </a:solidFill>
                <a:latin typeface="+mn-lt"/>
              </a:rPr>
              <a:t>If </a:t>
            </a:r>
            <a:r>
              <a:rPr lang="en-US" sz="1960" i="0" dirty="0">
                <a:solidFill>
                  <a:srgbClr val="003366"/>
                </a:solidFill>
                <a:latin typeface="+mn-lt"/>
              </a:rPr>
              <a:t>we </a:t>
            </a:r>
            <a:r>
              <a:rPr lang="en-US" sz="1960" i="0" dirty="0" smtClean="0">
                <a:solidFill>
                  <a:srgbClr val="003366"/>
                </a:solidFill>
                <a:latin typeface="+mn-lt"/>
              </a:rPr>
              <a:t>are not able </a:t>
            </a:r>
            <a:r>
              <a:rPr lang="en-US" sz="1960" i="0" dirty="0">
                <a:solidFill>
                  <a:srgbClr val="003366"/>
                </a:solidFill>
                <a:latin typeface="+mn-lt"/>
              </a:rPr>
              <a:t>to have reference values, we will be obligated to develop an independent study as we have </a:t>
            </a:r>
            <a:r>
              <a:rPr lang="en-US" sz="1960" i="0" dirty="0" smtClean="0">
                <a:solidFill>
                  <a:srgbClr val="003366"/>
                </a:solidFill>
                <a:latin typeface="+mn-lt"/>
              </a:rPr>
              <a:t>done which </a:t>
            </a:r>
            <a:r>
              <a:rPr lang="en-US" sz="1960" i="0" dirty="0">
                <a:solidFill>
                  <a:srgbClr val="003366"/>
                </a:solidFill>
                <a:latin typeface="+mn-lt"/>
              </a:rPr>
              <a:t>might be </a:t>
            </a:r>
            <a:r>
              <a:rPr lang="en-US" sz="1960" i="0" dirty="0" smtClean="0">
                <a:solidFill>
                  <a:srgbClr val="003366"/>
                </a:solidFill>
                <a:latin typeface="+mn-lt"/>
              </a:rPr>
              <a:t>complex. After </a:t>
            </a:r>
            <a:r>
              <a:rPr lang="en-US" sz="1960" i="0" dirty="0">
                <a:solidFill>
                  <a:srgbClr val="003366"/>
                </a:solidFill>
                <a:latin typeface="+mn-lt"/>
              </a:rPr>
              <a:t>our independent study, we could match the drag coefficient with the </a:t>
            </a:r>
            <a:r>
              <a:rPr lang="en-US" sz="1960" i="0" dirty="0" smtClean="0">
                <a:solidFill>
                  <a:srgbClr val="003366"/>
                </a:solidFill>
                <a:latin typeface="+mn-lt"/>
              </a:rPr>
              <a:t>experimental results </a:t>
            </a:r>
            <a:r>
              <a:rPr lang="en-US" sz="1960" i="0" dirty="0">
                <a:solidFill>
                  <a:srgbClr val="003366"/>
                </a:solidFill>
                <a:latin typeface="+mn-lt"/>
              </a:rPr>
              <a:t>from the wind tunnel. </a:t>
            </a:r>
            <a:endParaRPr lang="en-US" sz="1960" i="0" dirty="0" smtClean="0">
              <a:solidFill>
                <a:srgbClr val="003366"/>
              </a:solidFill>
              <a:latin typeface="+mn-lt"/>
            </a:endParaRPr>
          </a:p>
          <a:p>
            <a:pPr algn="just"/>
            <a:r>
              <a:rPr lang="en-US" sz="1960" i="0" dirty="0" smtClean="0">
                <a:solidFill>
                  <a:srgbClr val="003366"/>
                </a:solidFill>
                <a:latin typeface="+mn-lt"/>
              </a:rPr>
              <a:t>To </a:t>
            </a:r>
            <a:r>
              <a:rPr lang="en-US" sz="1960" i="0" dirty="0">
                <a:solidFill>
                  <a:srgbClr val="003366"/>
                </a:solidFill>
                <a:latin typeface="+mn-lt"/>
              </a:rPr>
              <a:t>calculate the angular speed and torque, we might test it in different ways:</a:t>
            </a:r>
          </a:p>
          <a:p>
            <a:pPr marL="342900" indent="-342900" algn="just">
              <a:buFont typeface="Arial" panose="020B0604020202020204" pitchFamily="34" charset="0"/>
              <a:buChar char="•"/>
            </a:pPr>
            <a:r>
              <a:rPr lang="en-US" sz="1960" i="0" dirty="0" smtClean="0">
                <a:solidFill>
                  <a:srgbClr val="003366"/>
                </a:solidFill>
                <a:latin typeface="+mn-lt"/>
              </a:rPr>
              <a:t>We </a:t>
            </a:r>
            <a:r>
              <a:rPr lang="en-US" sz="1960" i="0" dirty="0">
                <a:solidFill>
                  <a:srgbClr val="003366"/>
                </a:solidFill>
                <a:latin typeface="+mn-lt"/>
              </a:rPr>
              <a:t>can install the rotatory </a:t>
            </a:r>
            <a:r>
              <a:rPr lang="en-US" sz="1960" i="0" dirty="0" err="1">
                <a:solidFill>
                  <a:srgbClr val="003366"/>
                </a:solidFill>
                <a:latin typeface="+mn-lt"/>
              </a:rPr>
              <a:t>MiniPat</a:t>
            </a:r>
            <a:r>
              <a:rPr lang="en-US" sz="1960" i="0" dirty="0">
                <a:solidFill>
                  <a:srgbClr val="003366"/>
                </a:solidFill>
                <a:latin typeface="+mn-lt"/>
              </a:rPr>
              <a:t> at the wind tunnel with a couple of bearings and with </a:t>
            </a:r>
            <a:r>
              <a:rPr lang="en-US" sz="1960" i="0" dirty="0" smtClean="0">
                <a:solidFill>
                  <a:srgbClr val="003366"/>
                </a:solidFill>
                <a:latin typeface="+mn-lt"/>
              </a:rPr>
              <a:t>an electric </a:t>
            </a:r>
            <a:r>
              <a:rPr lang="en-US" sz="1960" i="0" dirty="0">
                <a:solidFill>
                  <a:srgbClr val="003366"/>
                </a:solidFill>
                <a:latin typeface="+mn-lt"/>
              </a:rPr>
              <a:t>motor which is going to be rotated by the </a:t>
            </a:r>
            <a:r>
              <a:rPr lang="en-US" sz="1960" i="0" dirty="0" err="1">
                <a:solidFill>
                  <a:srgbClr val="003366"/>
                </a:solidFill>
                <a:latin typeface="+mn-lt"/>
              </a:rPr>
              <a:t>MiniPat</a:t>
            </a:r>
            <a:r>
              <a:rPr lang="en-US" sz="1960" i="0" dirty="0">
                <a:solidFill>
                  <a:srgbClr val="003366"/>
                </a:solidFill>
                <a:latin typeface="+mn-lt"/>
              </a:rPr>
              <a:t>. So, the angular speed can </a:t>
            </a:r>
            <a:r>
              <a:rPr lang="en-US" sz="1960" i="0" dirty="0" smtClean="0">
                <a:solidFill>
                  <a:srgbClr val="003366"/>
                </a:solidFill>
                <a:latin typeface="+mn-lt"/>
              </a:rPr>
              <a:t>be calculated </a:t>
            </a:r>
            <a:r>
              <a:rPr lang="en-US" sz="1960" i="0" dirty="0">
                <a:solidFill>
                  <a:srgbClr val="003366"/>
                </a:solidFill>
                <a:latin typeface="+mn-lt"/>
              </a:rPr>
              <a:t>by strobe light and we can obtain the generated power produce by the </a:t>
            </a:r>
            <a:r>
              <a:rPr lang="en-US" sz="1960" i="0" dirty="0" err="1" smtClean="0">
                <a:solidFill>
                  <a:srgbClr val="003366"/>
                </a:solidFill>
                <a:latin typeface="+mn-lt"/>
              </a:rPr>
              <a:t>MiniPat</a:t>
            </a:r>
            <a:r>
              <a:rPr lang="en-US" sz="1960" i="0" dirty="0" smtClean="0">
                <a:solidFill>
                  <a:srgbClr val="003366"/>
                </a:solidFill>
                <a:latin typeface="+mn-lt"/>
              </a:rPr>
              <a:t>. The </a:t>
            </a:r>
            <a:r>
              <a:rPr lang="en-US" sz="1960" i="0" dirty="0">
                <a:solidFill>
                  <a:srgbClr val="003366"/>
                </a:solidFill>
                <a:latin typeface="+mn-lt"/>
              </a:rPr>
              <a:t>torque is going to be a result of dividing the power by the angular </a:t>
            </a:r>
            <a:r>
              <a:rPr lang="en-US" sz="1960" i="0" dirty="0" smtClean="0">
                <a:solidFill>
                  <a:srgbClr val="003366"/>
                </a:solidFill>
                <a:latin typeface="+mn-lt"/>
              </a:rPr>
              <a:t>speed.</a:t>
            </a:r>
            <a:endParaRPr lang="en-US" sz="1960" i="0" dirty="0">
              <a:solidFill>
                <a:srgbClr val="003366"/>
              </a:solidFill>
              <a:latin typeface="+mn-lt"/>
            </a:endParaRPr>
          </a:p>
          <a:p>
            <a:pPr marL="342900" indent="-342900" algn="just">
              <a:buFont typeface="Arial" panose="020B0604020202020204" pitchFamily="34" charset="0"/>
              <a:buChar char="•"/>
            </a:pPr>
            <a:r>
              <a:rPr lang="en-US" sz="1960" i="0" dirty="0" smtClean="0">
                <a:solidFill>
                  <a:srgbClr val="003366"/>
                </a:solidFill>
                <a:latin typeface="+mn-lt"/>
              </a:rPr>
              <a:t>We </a:t>
            </a:r>
            <a:r>
              <a:rPr lang="en-US" sz="1960" i="0" dirty="0">
                <a:solidFill>
                  <a:srgbClr val="003366"/>
                </a:solidFill>
                <a:latin typeface="+mn-lt"/>
              </a:rPr>
              <a:t>can also test the </a:t>
            </a:r>
            <a:r>
              <a:rPr lang="en-US" sz="1960" i="0" dirty="0" err="1">
                <a:solidFill>
                  <a:srgbClr val="003366"/>
                </a:solidFill>
                <a:latin typeface="+mn-lt"/>
              </a:rPr>
              <a:t>MiniPat</a:t>
            </a:r>
            <a:r>
              <a:rPr lang="en-US" sz="1960" i="0" dirty="0">
                <a:solidFill>
                  <a:srgbClr val="003366"/>
                </a:solidFill>
                <a:latin typeface="+mn-lt"/>
              </a:rPr>
              <a:t> in a transparent water tank. The idea for this experiment is </a:t>
            </a:r>
            <a:r>
              <a:rPr lang="en-US" sz="1960" i="0" dirty="0" smtClean="0">
                <a:solidFill>
                  <a:srgbClr val="003366"/>
                </a:solidFill>
                <a:latin typeface="+mn-lt"/>
              </a:rPr>
              <a:t>leave the </a:t>
            </a:r>
            <a:r>
              <a:rPr lang="en-US" sz="1960" i="0" dirty="0" err="1">
                <a:solidFill>
                  <a:srgbClr val="003366"/>
                </a:solidFill>
                <a:latin typeface="+mn-lt"/>
              </a:rPr>
              <a:t>MiniPat</a:t>
            </a:r>
            <a:r>
              <a:rPr lang="en-US" sz="1960" i="0" dirty="0">
                <a:solidFill>
                  <a:srgbClr val="003366"/>
                </a:solidFill>
                <a:latin typeface="+mn-lt"/>
              </a:rPr>
              <a:t> from the top of the tank to the </a:t>
            </a:r>
            <a:r>
              <a:rPr lang="en-US" sz="1960" i="0" dirty="0" smtClean="0">
                <a:solidFill>
                  <a:srgbClr val="003366"/>
                </a:solidFill>
                <a:latin typeface="+mn-lt"/>
              </a:rPr>
              <a:t>bottom. Using </a:t>
            </a:r>
            <a:r>
              <a:rPr lang="en-US" sz="1960" i="0" dirty="0">
                <a:solidFill>
                  <a:srgbClr val="003366"/>
                </a:solidFill>
                <a:latin typeface="+mn-lt"/>
              </a:rPr>
              <a:t>the water parameter, how long </a:t>
            </a:r>
            <a:r>
              <a:rPr lang="en-US" sz="1960" i="0" dirty="0" smtClean="0">
                <a:solidFill>
                  <a:srgbClr val="003366"/>
                </a:solidFill>
                <a:latin typeface="+mn-lt"/>
              </a:rPr>
              <a:t>it takes </a:t>
            </a:r>
            <a:r>
              <a:rPr lang="en-US" sz="1960" i="0" dirty="0">
                <a:solidFill>
                  <a:srgbClr val="003366"/>
                </a:solidFill>
                <a:latin typeface="+mn-lt"/>
              </a:rPr>
              <a:t>the </a:t>
            </a:r>
            <a:r>
              <a:rPr lang="en-US" sz="1960" i="0" dirty="0" err="1">
                <a:solidFill>
                  <a:srgbClr val="003366"/>
                </a:solidFill>
                <a:latin typeface="+mn-lt"/>
              </a:rPr>
              <a:t>MiniPat</a:t>
            </a:r>
            <a:r>
              <a:rPr lang="en-US" sz="1960" i="0" dirty="0">
                <a:solidFill>
                  <a:srgbClr val="003366"/>
                </a:solidFill>
                <a:latin typeface="+mn-lt"/>
              </a:rPr>
              <a:t> to get the bottom and how many revolutions the </a:t>
            </a:r>
            <a:r>
              <a:rPr lang="en-US" sz="1960" i="0" dirty="0" err="1">
                <a:solidFill>
                  <a:srgbClr val="003366"/>
                </a:solidFill>
                <a:latin typeface="+mn-lt"/>
              </a:rPr>
              <a:t>MiniPat</a:t>
            </a:r>
            <a:r>
              <a:rPr lang="en-US" sz="1960" i="0" dirty="0">
                <a:solidFill>
                  <a:srgbClr val="003366"/>
                </a:solidFill>
                <a:latin typeface="+mn-lt"/>
              </a:rPr>
              <a:t> </a:t>
            </a:r>
            <a:r>
              <a:rPr lang="en-US" sz="1960" i="0" dirty="0" smtClean="0">
                <a:solidFill>
                  <a:srgbClr val="003366"/>
                </a:solidFill>
                <a:latin typeface="+mn-lt"/>
              </a:rPr>
              <a:t>does, torque can be calculated.</a:t>
            </a:r>
            <a:endParaRPr lang="en-US" sz="1960" i="0" dirty="0">
              <a:solidFill>
                <a:srgbClr val="003366"/>
              </a:solidFill>
              <a:latin typeface="+mn-lt"/>
            </a:endParaRPr>
          </a:p>
          <a:p>
            <a:pPr marL="342900" indent="-342900" algn="just">
              <a:buFont typeface="Arial" panose="020B0604020202020204" pitchFamily="34" charset="0"/>
              <a:buChar char="•"/>
            </a:pPr>
            <a:r>
              <a:rPr lang="en-US" sz="1960" i="0" dirty="0">
                <a:solidFill>
                  <a:srgbClr val="003366"/>
                </a:solidFill>
                <a:latin typeface="+mn-lt"/>
              </a:rPr>
              <a:t>I would like to comment how we can improve the design of the model. In the visualization </a:t>
            </a:r>
            <a:r>
              <a:rPr lang="en-US" sz="1960" i="0" dirty="0" smtClean="0">
                <a:solidFill>
                  <a:srgbClr val="003366"/>
                </a:solidFill>
                <a:latin typeface="+mn-lt"/>
              </a:rPr>
              <a:t>of the </a:t>
            </a:r>
            <a:r>
              <a:rPr lang="en-US" sz="1960" i="0" dirty="0">
                <a:solidFill>
                  <a:srgbClr val="003366"/>
                </a:solidFill>
                <a:latin typeface="+mn-lt"/>
              </a:rPr>
              <a:t>streamlines we can observe how the </a:t>
            </a:r>
            <a:r>
              <a:rPr lang="en-US" sz="1960" i="0" dirty="0" smtClean="0">
                <a:solidFill>
                  <a:srgbClr val="003366"/>
                </a:solidFill>
                <a:latin typeface="+mn-lt"/>
              </a:rPr>
              <a:t>streamlines abruptly </a:t>
            </a:r>
            <a:r>
              <a:rPr lang="en-US" sz="1960" i="0" dirty="0">
                <a:solidFill>
                  <a:srgbClr val="003366"/>
                </a:solidFill>
                <a:latin typeface="+mn-lt"/>
              </a:rPr>
              <a:t>interact with the freestream fluid </a:t>
            </a:r>
            <a:r>
              <a:rPr lang="en-US" sz="1960" i="0" dirty="0" smtClean="0">
                <a:solidFill>
                  <a:srgbClr val="003366"/>
                </a:solidFill>
                <a:latin typeface="+mn-lt"/>
              </a:rPr>
              <a:t>at the </a:t>
            </a:r>
            <a:r>
              <a:rPr lang="en-US" sz="1960" i="0" dirty="0">
                <a:solidFill>
                  <a:srgbClr val="003366"/>
                </a:solidFill>
                <a:latin typeface="+mn-lt"/>
              </a:rPr>
              <a:t>outlet of the </a:t>
            </a:r>
            <a:r>
              <a:rPr lang="en-US" sz="1960" i="0" dirty="0" err="1">
                <a:solidFill>
                  <a:srgbClr val="003366"/>
                </a:solidFill>
                <a:latin typeface="+mn-lt"/>
              </a:rPr>
              <a:t>MiniPat</a:t>
            </a:r>
            <a:r>
              <a:rPr lang="en-US" sz="1960" i="0" dirty="0">
                <a:solidFill>
                  <a:srgbClr val="003366"/>
                </a:solidFill>
                <a:latin typeface="+mn-lt"/>
              </a:rPr>
              <a:t>. To make this interaction smoother we can design the outlet of the </a:t>
            </a:r>
            <a:r>
              <a:rPr lang="en-US" sz="1960" i="0" dirty="0" err="1" smtClean="0">
                <a:solidFill>
                  <a:srgbClr val="003366"/>
                </a:solidFill>
                <a:latin typeface="+mn-lt"/>
              </a:rPr>
              <a:t>MiniPat</a:t>
            </a:r>
            <a:r>
              <a:rPr lang="en-US" sz="1960" i="0" dirty="0" smtClean="0">
                <a:solidFill>
                  <a:srgbClr val="003366"/>
                </a:solidFill>
                <a:latin typeface="+mn-lt"/>
              </a:rPr>
              <a:t> with </a:t>
            </a:r>
            <a:r>
              <a:rPr lang="en-US" sz="1960" i="0" dirty="0">
                <a:solidFill>
                  <a:srgbClr val="003366"/>
                </a:solidFill>
                <a:latin typeface="+mn-lt"/>
              </a:rPr>
              <a:t>the aim to exhaust the fluid right after the outlet instead of the </a:t>
            </a:r>
            <a:r>
              <a:rPr lang="en-US" sz="1960" i="0" dirty="0" smtClean="0">
                <a:solidFill>
                  <a:srgbClr val="003366"/>
                </a:solidFill>
                <a:latin typeface="+mn-lt"/>
              </a:rPr>
              <a:t>lateral of </a:t>
            </a:r>
            <a:r>
              <a:rPr lang="en-US" sz="1960" i="0" dirty="0">
                <a:solidFill>
                  <a:srgbClr val="003366"/>
                </a:solidFill>
                <a:latin typeface="+mn-lt"/>
              </a:rPr>
              <a:t>the </a:t>
            </a:r>
            <a:r>
              <a:rPr lang="en-US" sz="1960" i="0" dirty="0" err="1">
                <a:solidFill>
                  <a:srgbClr val="003366"/>
                </a:solidFill>
                <a:latin typeface="+mn-lt"/>
              </a:rPr>
              <a:t>MiniPat</a:t>
            </a:r>
            <a:r>
              <a:rPr lang="en-US" sz="1960" i="0" dirty="0">
                <a:solidFill>
                  <a:srgbClr val="003366"/>
                </a:solidFill>
                <a:latin typeface="+mn-lt"/>
              </a:rPr>
              <a:t>.</a:t>
            </a:r>
            <a:endParaRPr lang="en-US" sz="1960" dirty="0">
              <a:solidFill>
                <a:srgbClr val="003366"/>
              </a:solidFill>
              <a:latin typeface="+mn-lt"/>
            </a:endParaRPr>
          </a:p>
        </p:txBody>
      </p:sp>
    </p:spTree>
    <p:extLst>
      <p:ext uri="{BB962C8B-B14F-4D97-AF65-F5344CB8AC3E}">
        <p14:creationId xmlns:p14="http://schemas.microsoft.com/office/powerpoint/2010/main" val="2776704771"/>
      </p:ext>
    </p:extLst>
  </p:cSld>
  <p:clrMapOvr>
    <a:masterClrMapping/>
  </p:clrMapOvr>
  <p:timing>
    <p:tnLst>
      <p:par>
        <p:cTn id="1" dur="indefinite" restart="never" nodeType="tmRoot"/>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365760" tIns="182880" rIns="365760" bIns="182880" numCol="1" anchor="ctr" anchorCtr="0" compatLnSpc="1">
        <a:prstTxWarp prst="textNoShape">
          <a:avLst/>
        </a:prstTxWarp>
      </a:bodyPr>
      <a:lstStyle>
        <a:defPPr marL="0" marR="0" indent="0" algn="ctr" defTabSz="3657600" rtl="0" eaLnBrk="1" fontAlgn="base" latinLnBrk="0" hangingPunct="1">
          <a:lnSpc>
            <a:spcPct val="100000"/>
          </a:lnSpc>
          <a:spcBef>
            <a:spcPct val="0"/>
          </a:spcBef>
          <a:spcAft>
            <a:spcPct val="0"/>
          </a:spcAft>
          <a:buClrTx/>
          <a:buSzTx/>
          <a:buFontTx/>
          <a:buNone/>
          <a:tabLst/>
          <a:defRPr kumimoji="0" lang="en-US" sz="5400" b="1" i="1" u="none" strike="noStrike" cap="none" normalizeH="0" baseline="0" smtClean="0">
            <a:ln>
              <a:noFill/>
            </a:ln>
            <a:solidFill>
              <a:srgbClr val="165192"/>
            </a:solidFill>
            <a:effectLst/>
            <a:latin typeface="Arial Narrow" pitchFamily="34"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365760" tIns="182880" rIns="365760" bIns="182880" numCol="1" anchor="ctr" anchorCtr="0" compatLnSpc="1">
        <a:prstTxWarp prst="textNoShape">
          <a:avLst/>
        </a:prstTxWarp>
      </a:bodyPr>
      <a:lstStyle>
        <a:defPPr marL="0" marR="0" indent="0" algn="ctr" defTabSz="3657600" rtl="0" eaLnBrk="1" fontAlgn="base" latinLnBrk="0" hangingPunct="1">
          <a:lnSpc>
            <a:spcPct val="100000"/>
          </a:lnSpc>
          <a:spcBef>
            <a:spcPct val="0"/>
          </a:spcBef>
          <a:spcAft>
            <a:spcPct val="0"/>
          </a:spcAft>
          <a:buClrTx/>
          <a:buSzTx/>
          <a:buFontTx/>
          <a:buNone/>
          <a:tabLst/>
          <a:defRPr kumimoji="0" lang="en-US" sz="5400" b="1" i="1" u="none" strike="noStrike" cap="none" normalizeH="0" baseline="0" smtClean="0">
            <a:ln>
              <a:noFill/>
            </a:ln>
            <a:solidFill>
              <a:srgbClr val="165192"/>
            </a:solidFill>
            <a:effectLst/>
            <a:latin typeface="Arial Narrow" pitchFamily="34"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5296</TotalTime>
  <Words>1540</Words>
  <Application>Microsoft Office PowerPoint</Application>
  <PresentationFormat>Custom</PresentationFormat>
  <Paragraphs>110</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Arial Narrow</vt:lpstr>
      <vt:lpstr>Calibri</vt:lpstr>
      <vt:lpstr>Cambria</vt:lpstr>
      <vt:lpstr>Cambria Math</vt:lpstr>
      <vt:lpstr>Times</vt:lpstr>
      <vt:lpstr>Times New Roman</vt:lpstr>
      <vt:lpstr>Blank Presentation</vt:lpstr>
      <vt:lpstr>Development of a self-sustaining tracking sensor control for marine species. [Rotatory MiniPat]</vt:lpstr>
    </vt:vector>
  </TitlesOfParts>
  <Company>NREL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Hydrogen Storage in  Wind Turbine Towers Jason Cotrell and Ryan Kottenstette  National Renewable Energy Laboratory • Golden, Colorado 80401</dc:title>
  <dc:creator>Jim Miller</dc:creator>
  <cp:lastModifiedBy>Diego Ricardo Higueras Ruiz</cp:lastModifiedBy>
  <cp:revision>400</cp:revision>
  <cp:lastPrinted>2014-04-04T18:11:18Z</cp:lastPrinted>
  <dcterms:created xsi:type="dcterms:W3CDTF">2004-02-05T21:50:16Z</dcterms:created>
  <dcterms:modified xsi:type="dcterms:W3CDTF">2016-09-05T19:27:58Z</dcterms:modified>
</cp:coreProperties>
</file>

<file path=docProps/thumbnail.jpeg>
</file>